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0" r:id="rId1"/>
    <p:sldMasterId id="2147483660" r:id="rId2"/>
    <p:sldMasterId id="2147483672" r:id="rId3"/>
    <p:sldMasterId id="2147483674" r:id="rId4"/>
    <p:sldMasterId id="2147483676" r:id="rId5"/>
    <p:sldMasterId id="2147483678" r:id="rId6"/>
  </p:sldMasterIdLst>
  <p:notesMasterIdLst>
    <p:notesMasterId r:id="rId60"/>
  </p:notesMasterIdLst>
  <p:handoutMasterIdLst>
    <p:handoutMasterId r:id="rId61"/>
  </p:handoutMasterIdLst>
  <p:sldIdLst>
    <p:sldId id="264" r:id="rId7"/>
    <p:sldId id="266" r:id="rId8"/>
    <p:sldId id="268" r:id="rId9"/>
    <p:sldId id="272" r:id="rId10"/>
    <p:sldId id="352" r:id="rId11"/>
    <p:sldId id="274" r:id="rId12"/>
    <p:sldId id="275" r:id="rId13"/>
    <p:sldId id="276" r:id="rId14"/>
    <p:sldId id="277" r:id="rId15"/>
    <p:sldId id="278" r:id="rId16"/>
    <p:sldId id="279" r:id="rId17"/>
    <p:sldId id="281" r:id="rId18"/>
    <p:sldId id="283" r:id="rId19"/>
    <p:sldId id="288" r:id="rId20"/>
    <p:sldId id="290" r:id="rId21"/>
    <p:sldId id="291" r:id="rId22"/>
    <p:sldId id="292" r:id="rId23"/>
    <p:sldId id="293" r:id="rId24"/>
    <p:sldId id="348" r:id="rId25"/>
    <p:sldId id="303" r:id="rId26"/>
    <p:sldId id="307" r:id="rId27"/>
    <p:sldId id="308" r:id="rId28"/>
    <p:sldId id="309" r:id="rId29"/>
    <p:sldId id="310" r:id="rId30"/>
    <p:sldId id="311" r:id="rId31"/>
    <p:sldId id="312" r:id="rId32"/>
    <p:sldId id="313" r:id="rId33"/>
    <p:sldId id="351" r:id="rId34"/>
    <p:sldId id="315" r:id="rId35"/>
    <p:sldId id="316" r:id="rId36"/>
    <p:sldId id="317" r:id="rId37"/>
    <p:sldId id="318" r:id="rId38"/>
    <p:sldId id="319" r:id="rId39"/>
    <p:sldId id="320" r:id="rId40"/>
    <p:sldId id="321" r:id="rId41"/>
    <p:sldId id="325" r:id="rId42"/>
    <p:sldId id="349" r:id="rId43"/>
    <p:sldId id="350" r:id="rId44"/>
    <p:sldId id="353" r:id="rId45"/>
    <p:sldId id="354" r:id="rId46"/>
    <p:sldId id="355" r:id="rId47"/>
    <p:sldId id="356" r:id="rId48"/>
    <p:sldId id="357" r:id="rId49"/>
    <p:sldId id="358" r:id="rId50"/>
    <p:sldId id="359" r:id="rId51"/>
    <p:sldId id="360" r:id="rId52"/>
    <p:sldId id="361" r:id="rId53"/>
    <p:sldId id="362" r:id="rId54"/>
    <p:sldId id="363" r:id="rId55"/>
    <p:sldId id="364" r:id="rId56"/>
    <p:sldId id="365" r:id="rId57"/>
    <p:sldId id="366" r:id="rId58"/>
    <p:sldId id="367" r:id="rId59"/>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n, Young" initials="YSI" lastIdx="19" clrIdx="0"/>
  <p:cmAuthor id="1" name="Hughes, Jeanne L" initials="OCC-JLH" lastIdx="1" clrIdx="1"/>
  <p:cmAuthor id="2" name="Buckson, Londell V" initials="LB"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8913"/>
    <a:srgbClr val="C1C1C1"/>
    <a:srgbClr val="878787"/>
    <a:srgbClr val="555555"/>
    <a:srgbClr val="072650"/>
    <a:srgbClr val="10538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41" autoAdjust="0"/>
    <p:restoredTop sz="82240" autoAdjust="0"/>
  </p:normalViewPr>
  <p:slideViewPr>
    <p:cSldViewPr snapToObjects="1">
      <p:cViewPr varScale="1">
        <p:scale>
          <a:sx n="123" d="100"/>
          <a:sy n="123" d="100"/>
        </p:scale>
        <p:origin x="-594" y="-90"/>
      </p:cViewPr>
      <p:guideLst>
        <p:guide orient="horz" pos="1620"/>
        <p:guide pos="2880"/>
      </p:guideLst>
    </p:cSldViewPr>
  </p:slideViewPr>
  <p:notesTextViewPr>
    <p:cViewPr>
      <p:scale>
        <a:sx n="100" d="100"/>
        <a:sy n="100" d="100"/>
      </p:scale>
      <p:origin x="0" y="0"/>
    </p:cViewPr>
  </p:notesTextViewPr>
  <p:sorterViewPr>
    <p:cViewPr>
      <p:scale>
        <a:sx n="200" d="100"/>
        <a:sy n="200" d="100"/>
      </p:scale>
      <p:origin x="0" y="18930"/>
    </p:cViewPr>
  </p:sorterViewPr>
  <p:gridSpacing cx="45720" cy="4572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E1EF3014-D890-478C-97E4-AAE8CC22884E}" type="datetimeFigureOut">
              <a:rPr lang="en-US" smtClean="0"/>
              <a:t>11/30/2016</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EADA2349-7371-4487-89E7-955D5E61EDB7}" type="slidenum">
              <a:rPr lang="en-US" smtClean="0"/>
              <a:t>‹#›</a:t>
            </a:fld>
            <a:endParaRPr lang="en-US"/>
          </a:p>
        </p:txBody>
      </p:sp>
    </p:spTree>
    <p:extLst>
      <p:ext uri="{BB962C8B-B14F-4D97-AF65-F5344CB8AC3E}">
        <p14:creationId xmlns:p14="http://schemas.microsoft.com/office/powerpoint/2010/main" val="36483305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CD755590-17FF-498F-9A13-F47C0438649E}" type="datetimeFigureOut">
              <a:rPr lang="en-US" smtClean="0"/>
              <a:t>11/30/2016</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C4CE8348-B8BB-4EC3-A5F0-6FBBBE5782E2}" type="slidenum">
              <a:rPr lang="en-US" smtClean="0"/>
              <a:t>‹#›</a:t>
            </a:fld>
            <a:endParaRPr lang="en-US"/>
          </a:p>
        </p:txBody>
      </p:sp>
    </p:spTree>
    <p:extLst>
      <p:ext uri="{BB962C8B-B14F-4D97-AF65-F5344CB8AC3E}">
        <p14:creationId xmlns:p14="http://schemas.microsoft.com/office/powerpoint/2010/main" val="421606523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F64D6C-E5EB-4C39-A848-0C95FE2F96E4}" type="slidenum">
              <a:rPr lang="en-US" smtClean="0"/>
              <a:t>1</a:t>
            </a:fld>
            <a:endParaRPr lang="en-US"/>
          </a:p>
        </p:txBody>
      </p:sp>
    </p:spTree>
    <p:extLst>
      <p:ext uri="{BB962C8B-B14F-4D97-AF65-F5344CB8AC3E}">
        <p14:creationId xmlns:p14="http://schemas.microsoft.com/office/powerpoint/2010/main" val="1711118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E8348-B8BB-4EC3-A5F0-6FBBBE5782E2}" type="slidenum">
              <a:rPr lang="en-US" smtClean="0"/>
              <a:t>14</a:t>
            </a:fld>
            <a:endParaRPr lang="en-US"/>
          </a:p>
        </p:txBody>
      </p:sp>
    </p:spTree>
    <p:extLst>
      <p:ext uri="{BB962C8B-B14F-4D97-AF65-F5344CB8AC3E}">
        <p14:creationId xmlns:p14="http://schemas.microsoft.com/office/powerpoint/2010/main" val="3971754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63C2FF54-C736-4A35-A98B-EB3FCC83A1CD}" type="slidenum">
              <a:rPr lang="en-US" smtClean="0"/>
              <a:pPr>
                <a:defRPr/>
              </a:pPr>
              <a:t>20</a:t>
            </a:fld>
            <a:endParaRPr lang="en-US" dirty="0"/>
          </a:p>
        </p:txBody>
      </p:sp>
    </p:spTree>
    <p:extLst>
      <p:ext uri="{BB962C8B-B14F-4D97-AF65-F5344CB8AC3E}">
        <p14:creationId xmlns:p14="http://schemas.microsoft.com/office/powerpoint/2010/main" val="644126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63C2FF54-C736-4A35-A98B-EB3FCC83A1CD}" type="slidenum">
              <a:rPr lang="en-US" smtClean="0"/>
              <a:pPr>
                <a:defRPr/>
              </a:pPr>
              <a:t>21</a:t>
            </a:fld>
            <a:endParaRPr lang="en-US" dirty="0"/>
          </a:p>
        </p:txBody>
      </p:sp>
    </p:spTree>
    <p:extLst>
      <p:ext uri="{BB962C8B-B14F-4D97-AF65-F5344CB8AC3E}">
        <p14:creationId xmlns:p14="http://schemas.microsoft.com/office/powerpoint/2010/main" val="644126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63C2FF54-C736-4A35-A98B-EB3FCC83A1CD}" type="slidenum">
              <a:rPr lang="en-US" smtClean="0"/>
              <a:pPr>
                <a:defRPr/>
              </a:pPr>
              <a:t>22</a:t>
            </a:fld>
            <a:endParaRPr lang="en-US" dirty="0"/>
          </a:p>
        </p:txBody>
      </p:sp>
    </p:spTree>
    <p:extLst>
      <p:ext uri="{BB962C8B-B14F-4D97-AF65-F5344CB8AC3E}">
        <p14:creationId xmlns:p14="http://schemas.microsoft.com/office/powerpoint/2010/main" val="644126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63C2FF54-C736-4A35-A98B-EB3FCC83A1CD}" type="slidenum">
              <a:rPr lang="en-US" smtClean="0"/>
              <a:pPr>
                <a:defRPr/>
              </a:pPr>
              <a:t>23</a:t>
            </a:fld>
            <a:endParaRPr lang="en-US" dirty="0"/>
          </a:p>
        </p:txBody>
      </p:sp>
    </p:spTree>
    <p:extLst>
      <p:ext uri="{BB962C8B-B14F-4D97-AF65-F5344CB8AC3E}">
        <p14:creationId xmlns:p14="http://schemas.microsoft.com/office/powerpoint/2010/main" val="644126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63C2FF54-C736-4A35-A98B-EB3FCC83A1CD}" type="slidenum">
              <a:rPr lang="en-US" smtClean="0"/>
              <a:pPr>
                <a:defRPr/>
              </a:pPr>
              <a:t>24</a:t>
            </a:fld>
            <a:endParaRPr lang="en-US" dirty="0"/>
          </a:p>
        </p:txBody>
      </p:sp>
    </p:spTree>
    <p:extLst>
      <p:ext uri="{BB962C8B-B14F-4D97-AF65-F5344CB8AC3E}">
        <p14:creationId xmlns:p14="http://schemas.microsoft.com/office/powerpoint/2010/main" val="644126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63C2FF54-C736-4A35-A98B-EB3FCC83A1CD}" type="slidenum">
              <a:rPr lang="en-US" smtClean="0"/>
              <a:pPr>
                <a:defRPr/>
              </a:pPr>
              <a:t>25</a:t>
            </a:fld>
            <a:endParaRPr lang="en-US" dirty="0"/>
          </a:p>
        </p:txBody>
      </p:sp>
    </p:spTree>
    <p:extLst>
      <p:ext uri="{BB962C8B-B14F-4D97-AF65-F5344CB8AC3E}">
        <p14:creationId xmlns:p14="http://schemas.microsoft.com/office/powerpoint/2010/main" val="644126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illustrate the rarity of senior leadership intervention in a specific EB-5 adjudication of the facts of a specific EB-5 matter, please consider the following diagram. On the left side is the normal course of leadership involvement in the development of EB-5 policy. This certainly includes giving overall policy direction that impacts cases, but the impact is not intended to be limited to a specific EB-5 matter. The normal course of EB-5 policy development is not the focus of the EB-5 Protocols or this training. On the right side is the normal adjudicative process of EB-5 petitions and applications. This includes normal supervisory oversight and customer service processing of stakeholder questions and answers. The normal course of EB-5 adjudications  is also not the focus of the EB-5 Protocols or this training. Accordingly, the EB-5 Protocols impact relatively few cases in the middle of the diagram where policy calls overlap adjudications of specific cases. This diagram is meant to emphasize both the rarity of the invocation of senior leadership involvement in actual cases and the nature of the intervention.</a:t>
            </a:r>
          </a:p>
          <a:p>
            <a:endParaRPr lang="en-US" dirty="0"/>
          </a:p>
        </p:txBody>
      </p:sp>
      <p:sp>
        <p:nvSpPr>
          <p:cNvPr id="4" name="Slide Number Placeholder 3"/>
          <p:cNvSpPr>
            <a:spLocks noGrp="1"/>
          </p:cNvSpPr>
          <p:nvPr>
            <p:ph type="sldNum" sz="quarter" idx="10"/>
          </p:nvPr>
        </p:nvSpPr>
        <p:spPr/>
        <p:txBody>
          <a:bodyPr/>
          <a:lstStyle/>
          <a:p>
            <a:fld id="{ECF64D6C-E5EB-4C39-A848-0C95FE2F96E4}"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732898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63C2FF54-C736-4A35-A98B-EB3FCC83A1CD}" type="slidenum">
              <a:rPr lang="en-US" smtClean="0"/>
              <a:pPr>
                <a:defRPr/>
              </a:pPr>
              <a:t>27</a:t>
            </a:fld>
            <a:endParaRPr lang="en-US" dirty="0"/>
          </a:p>
        </p:txBody>
      </p:sp>
    </p:spTree>
    <p:extLst>
      <p:ext uri="{BB962C8B-B14F-4D97-AF65-F5344CB8AC3E}">
        <p14:creationId xmlns:p14="http://schemas.microsoft.com/office/powerpoint/2010/main" val="644126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63C2FF54-C736-4A35-A98B-EB3FCC83A1CD}" type="slidenum">
              <a:rPr lang="en-US" smtClean="0"/>
              <a:pPr>
                <a:defRPr/>
              </a:pPr>
              <a:t>28</a:t>
            </a:fld>
            <a:endParaRPr lang="en-US" dirty="0"/>
          </a:p>
        </p:txBody>
      </p:sp>
    </p:spTree>
    <p:extLst>
      <p:ext uri="{BB962C8B-B14F-4D97-AF65-F5344CB8AC3E}">
        <p14:creationId xmlns:p14="http://schemas.microsoft.com/office/powerpoint/2010/main" val="644126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E8348-B8BB-4EC3-A5F0-6FBBBE5782E2}" type="slidenum">
              <a:rPr lang="en-US" smtClean="0"/>
              <a:t>3</a:t>
            </a:fld>
            <a:endParaRPr lang="en-US"/>
          </a:p>
        </p:txBody>
      </p:sp>
    </p:spTree>
    <p:extLst>
      <p:ext uri="{BB962C8B-B14F-4D97-AF65-F5344CB8AC3E}">
        <p14:creationId xmlns:p14="http://schemas.microsoft.com/office/powerpoint/2010/main" val="2697373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63C2FF54-C736-4A35-A98B-EB3FCC83A1CD}" type="slidenum">
              <a:rPr lang="en-US" smtClean="0"/>
              <a:pPr>
                <a:defRPr/>
              </a:pPr>
              <a:t>29</a:t>
            </a:fld>
            <a:endParaRPr lang="en-US" dirty="0"/>
          </a:p>
        </p:txBody>
      </p:sp>
    </p:spTree>
    <p:extLst>
      <p:ext uri="{BB962C8B-B14F-4D97-AF65-F5344CB8AC3E}">
        <p14:creationId xmlns:p14="http://schemas.microsoft.com/office/powerpoint/2010/main" val="644126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63C2FF54-C736-4A35-A98B-EB3FCC83A1CD}" type="slidenum">
              <a:rPr lang="en-US" smtClean="0"/>
              <a:pPr>
                <a:defRPr/>
              </a:pPr>
              <a:t>30</a:t>
            </a:fld>
            <a:endParaRPr lang="en-US" dirty="0"/>
          </a:p>
        </p:txBody>
      </p:sp>
    </p:spTree>
    <p:extLst>
      <p:ext uri="{BB962C8B-B14F-4D97-AF65-F5344CB8AC3E}">
        <p14:creationId xmlns:p14="http://schemas.microsoft.com/office/powerpoint/2010/main" val="644126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63C2FF54-C736-4A35-A98B-EB3FCC83A1CD}" type="slidenum">
              <a:rPr lang="en-US" smtClean="0"/>
              <a:pPr>
                <a:defRPr/>
              </a:pPr>
              <a:t>31</a:t>
            </a:fld>
            <a:endParaRPr lang="en-US" dirty="0"/>
          </a:p>
        </p:txBody>
      </p:sp>
    </p:spTree>
    <p:extLst>
      <p:ext uri="{BB962C8B-B14F-4D97-AF65-F5344CB8AC3E}">
        <p14:creationId xmlns:p14="http://schemas.microsoft.com/office/powerpoint/2010/main" val="644126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63C2FF54-C736-4A35-A98B-EB3FCC83A1CD}" type="slidenum">
              <a:rPr lang="en-US" smtClean="0"/>
              <a:pPr>
                <a:defRPr/>
              </a:pPr>
              <a:t>32</a:t>
            </a:fld>
            <a:endParaRPr lang="en-US" dirty="0"/>
          </a:p>
        </p:txBody>
      </p:sp>
    </p:spTree>
    <p:extLst>
      <p:ext uri="{BB962C8B-B14F-4D97-AF65-F5344CB8AC3E}">
        <p14:creationId xmlns:p14="http://schemas.microsoft.com/office/powerpoint/2010/main" val="644126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63C2FF54-C736-4A35-A98B-EB3FCC83A1CD}" type="slidenum">
              <a:rPr lang="en-US" smtClean="0"/>
              <a:pPr>
                <a:defRPr/>
              </a:pPr>
              <a:t>33</a:t>
            </a:fld>
            <a:endParaRPr lang="en-US" dirty="0"/>
          </a:p>
        </p:txBody>
      </p:sp>
    </p:spTree>
    <p:extLst>
      <p:ext uri="{BB962C8B-B14F-4D97-AF65-F5344CB8AC3E}">
        <p14:creationId xmlns:p14="http://schemas.microsoft.com/office/powerpoint/2010/main" val="644126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63C2FF54-C736-4A35-A98B-EB3FCC83A1CD}" type="slidenum">
              <a:rPr lang="en-US" smtClean="0"/>
              <a:pPr>
                <a:defRPr/>
              </a:pPr>
              <a:t>34</a:t>
            </a:fld>
            <a:endParaRPr lang="en-US" dirty="0"/>
          </a:p>
        </p:txBody>
      </p:sp>
    </p:spTree>
    <p:extLst>
      <p:ext uri="{BB962C8B-B14F-4D97-AF65-F5344CB8AC3E}">
        <p14:creationId xmlns:p14="http://schemas.microsoft.com/office/powerpoint/2010/main" val="6441269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63C2FF54-C736-4A35-A98B-EB3FCC83A1CD}" type="slidenum">
              <a:rPr lang="en-US" smtClean="0"/>
              <a:pPr>
                <a:defRPr/>
              </a:pPr>
              <a:t>35</a:t>
            </a:fld>
            <a:endParaRPr lang="en-US" dirty="0"/>
          </a:p>
        </p:txBody>
      </p:sp>
    </p:spTree>
    <p:extLst>
      <p:ext uri="{BB962C8B-B14F-4D97-AF65-F5344CB8AC3E}">
        <p14:creationId xmlns:p14="http://schemas.microsoft.com/office/powerpoint/2010/main" val="644126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63C2FF54-C736-4A35-A98B-EB3FCC83A1CD}" type="slidenum">
              <a:rPr lang="en-US" smtClean="0"/>
              <a:pPr>
                <a:defRPr/>
              </a:pPr>
              <a:t>36</a:t>
            </a:fld>
            <a:endParaRPr lang="en-US" dirty="0"/>
          </a:p>
        </p:txBody>
      </p:sp>
    </p:spTree>
    <p:extLst>
      <p:ext uri="{BB962C8B-B14F-4D97-AF65-F5344CB8AC3E}">
        <p14:creationId xmlns:p14="http://schemas.microsoft.com/office/powerpoint/2010/main" val="644126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63C2FF54-C736-4A35-A98B-EB3FCC83A1CD}" type="slidenum">
              <a:rPr lang="en-US" smtClean="0"/>
              <a:pPr>
                <a:defRPr/>
              </a:pPr>
              <a:t>37</a:t>
            </a:fld>
            <a:endParaRPr lang="en-US" dirty="0"/>
          </a:p>
        </p:txBody>
      </p:sp>
    </p:spTree>
    <p:extLst>
      <p:ext uri="{BB962C8B-B14F-4D97-AF65-F5344CB8AC3E}">
        <p14:creationId xmlns:p14="http://schemas.microsoft.com/office/powerpoint/2010/main" val="6441269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63C2FF54-C736-4A35-A98B-EB3FCC83A1CD}" type="slidenum">
              <a:rPr lang="en-US" smtClean="0"/>
              <a:pPr>
                <a:defRPr/>
              </a:pPr>
              <a:t>38</a:t>
            </a:fld>
            <a:endParaRPr lang="en-US" dirty="0"/>
          </a:p>
        </p:txBody>
      </p:sp>
    </p:spTree>
    <p:extLst>
      <p:ext uri="{BB962C8B-B14F-4D97-AF65-F5344CB8AC3E}">
        <p14:creationId xmlns:p14="http://schemas.microsoft.com/office/powerpoint/2010/main" val="644126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63C2FF54-C736-4A35-A98B-EB3FCC83A1CD}" type="slidenum">
              <a:rPr lang="en-US" smtClean="0"/>
              <a:pPr>
                <a:defRPr/>
              </a:pPr>
              <a:t>4</a:t>
            </a:fld>
            <a:endParaRPr lang="en-US" dirty="0"/>
          </a:p>
        </p:txBody>
      </p:sp>
    </p:spTree>
    <p:extLst>
      <p:ext uri="{BB962C8B-B14F-4D97-AF65-F5344CB8AC3E}">
        <p14:creationId xmlns:p14="http://schemas.microsoft.com/office/powerpoint/2010/main" val="644126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63C2FF54-C736-4A35-A98B-EB3FCC83A1CD}" type="slidenum">
              <a:rPr lang="en-US" smtClean="0"/>
              <a:pPr>
                <a:defRPr/>
              </a:pPr>
              <a:t>39</a:t>
            </a:fld>
            <a:endParaRPr lang="en-US" dirty="0"/>
          </a:p>
        </p:txBody>
      </p:sp>
    </p:spTree>
    <p:extLst>
      <p:ext uri="{BB962C8B-B14F-4D97-AF65-F5344CB8AC3E}">
        <p14:creationId xmlns:p14="http://schemas.microsoft.com/office/powerpoint/2010/main" val="6441269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sz="1200" b="0" dirty="0"/>
          </a:p>
        </p:txBody>
      </p:sp>
      <p:sp>
        <p:nvSpPr>
          <p:cNvPr id="4" name="Slide Number Placeholder 3"/>
          <p:cNvSpPr>
            <a:spLocks noGrp="1"/>
          </p:cNvSpPr>
          <p:nvPr>
            <p:ph type="sldNum" sz="quarter" idx="10"/>
          </p:nvPr>
        </p:nvSpPr>
        <p:spPr/>
        <p:txBody>
          <a:bodyPr/>
          <a:lstStyle/>
          <a:p>
            <a:fld id="{ECF64D6C-E5EB-4C39-A848-0C95FE2F96E4}" type="slidenum">
              <a:rPr lang="en-US" smtClean="0"/>
              <a:t>40</a:t>
            </a:fld>
            <a:endParaRPr lang="en-US"/>
          </a:p>
        </p:txBody>
      </p:sp>
    </p:spTree>
    <p:extLst>
      <p:ext uri="{BB962C8B-B14F-4D97-AF65-F5344CB8AC3E}">
        <p14:creationId xmlns:p14="http://schemas.microsoft.com/office/powerpoint/2010/main" val="22710219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sz="1200" b="0" dirty="0"/>
          </a:p>
        </p:txBody>
      </p:sp>
      <p:sp>
        <p:nvSpPr>
          <p:cNvPr id="4" name="Slide Number Placeholder 3"/>
          <p:cNvSpPr>
            <a:spLocks noGrp="1"/>
          </p:cNvSpPr>
          <p:nvPr>
            <p:ph type="sldNum" sz="quarter" idx="10"/>
          </p:nvPr>
        </p:nvSpPr>
        <p:spPr/>
        <p:txBody>
          <a:bodyPr/>
          <a:lstStyle/>
          <a:p>
            <a:fld id="{ECF64D6C-E5EB-4C39-A848-0C95FE2F96E4}" type="slidenum">
              <a:rPr lang="en-US" smtClean="0"/>
              <a:t>41</a:t>
            </a:fld>
            <a:endParaRPr lang="en-US"/>
          </a:p>
        </p:txBody>
      </p:sp>
    </p:spTree>
    <p:extLst>
      <p:ext uri="{BB962C8B-B14F-4D97-AF65-F5344CB8AC3E}">
        <p14:creationId xmlns:p14="http://schemas.microsoft.com/office/powerpoint/2010/main" val="22710219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smtClean="0"/>
          </a:p>
        </p:txBody>
      </p:sp>
      <p:sp>
        <p:nvSpPr>
          <p:cNvPr id="4" name="Slide Number Placeholder 3"/>
          <p:cNvSpPr>
            <a:spLocks noGrp="1"/>
          </p:cNvSpPr>
          <p:nvPr>
            <p:ph type="sldNum" sz="quarter" idx="10"/>
          </p:nvPr>
        </p:nvSpPr>
        <p:spPr/>
        <p:txBody>
          <a:bodyPr/>
          <a:lstStyle/>
          <a:p>
            <a:fld id="{ECF64D6C-E5EB-4C39-A848-0C95FE2F96E4}" type="slidenum">
              <a:rPr lang="en-US" smtClean="0"/>
              <a:t>43</a:t>
            </a:fld>
            <a:endParaRPr lang="en-US"/>
          </a:p>
        </p:txBody>
      </p:sp>
    </p:spTree>
    <p:extLst>
      <p:ext uri="{BB962C8B-B14F-4D97-AF65-F5344CB8AC3E}">
        <p14:creationId xmlns:p14="http://schemas.microsoft.com/office/powerpoint/2010/main" val="32089011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ECF64D6C-E5EB-4C39-A848-0C95FE2F96E4}" type="slidenum">
              <a:rPr lang="en-US" smtClean="0"/>
              <a:t>44</a:t>
            </a:fld>
            <a:endParaRPr lang="en-US"/>
          </a:p>
        </p:txBody>
      </p:sp>
    </p:spTree>
    <p:extLst>
      <p:ext uri="{BB962C8B-B14F-4D97-AF65-F5344CB8AC3E}">
        <p14:creationId xmlns:p14="http://schemas.microsoft.com/office/powerpoint/2010/main" val="22444640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ECF64D6C-E5EB-4C39-A848-0C95FE2F96E4}" type="slidenum">
              <a:rPr lang="en-US" smtClean="0"/>
              <a:t>45</a:t>
            </a:fld>
            <a:endParaRPr lang="en-US"/>
          </a:p>
        </p:txBody>
      </p:sp>
    </p:spTree>
    <p:extLst>
      <p:ext uri="{BB962C8B-B14F-4D97-AF65-F5344CB8AC3E}">
        <p14:creationId xmlns:p14="http://schemas.microsoft.com/office/powerpoint/2010/main" val="22444640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ECF64D6C-E5EB-4C39-A848-0C95FE2F96E4}" type="slidenum">
              <a:rPr lang="en-US" smtClean="0"/>
              <a:t>47</a:t>
            </a:fld>
            <a:endParaRPr lang="en-US"/>
          </a:p>
        </p:txBody>
      </p:sp>
    </p:spTree>
    <p:extLst>
      <p:ext uri="{BB962C8B-B14F-4D97-AF65-F5344CB8AC3E}">
        <p14:creationId xmlns:p14="http://schemas.microsoft.com/office/powerpoint/2010/main" val="8129905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ECF64D6C-E5EB-4C39-A848-0C95FE2F96E4}" type="slidenum">
              <a:rPr lang="en-US" smtClean="0"/>
              <a:t>48</a:t>
            </a:fld>
            <a:endParaRPr lang="en-US"/>
          </a:p>
        </p:txBody>
      </p:sp>
    </p:spTree>
    <p:extLst>
      <p:ext uri="{BB962C8B-B14F-4D97-AF65-F5344CB8AC3E}">
        <p14:creationId xmlns:p14="http://schemas.microsoft.com/office/powerpoint/2010/main" val="8129905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ECF64D6C-E5EB-4C39-A848-0C95FE2F96E4}" type="slidenum">
              <a:rPr lang="en-US" smtClean="0"/>
              <a:t>49</a:t>
            </a:fld>
            <a:endParaRPr lang="en-US"/>
          </a:p>
        </p:txBody>
      </p:sp>
    </p:spTree>
    <p:extLst>
      <p:ext uri="{BB962C8B-B14F-4D97-AF65-F5344CB8AC3E}">
        <p14:creationId xmlns:p14="http://schemas.microsoft.com/office/powerpoint/2010/main" val="24056819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ECF64D6C-E5EB-4C39-A848-0C95FE2F96E4}" type="slidenum">
              <a:rPr lang="en-US" smtClean="0"/>
              <a:t>50</a:t>
            </a:fld>
            <a:endParaRPr lang="en-US"/>
          </a:p>
        </p:txBody>
      </p:sp>
    </p:spTree>
    <p:extLst>
      <p:ext uri="{BB962C8B-B14F-4D97-AF65-F5344CB8AC3E}">
        <p14:creationId xmlns:p14="http://schemas.microsoft.com/office/powerpoint/2010/main" val="1269701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63C2FF54-C736-4A35-A98B-EB3FCC83A1CD}" type="slidenum">
              <a:rPr lang="en-US" smtClean="0"/>
              <a:pPr>
                <a:defRPr/>
              </a:pPr>
              <a:t>5</a:t>
            </a:fld>
            <a:endParaRPr lang="en-US" dirty="0"/>
          </a:p>
        </p:txBody>
      </p:sp>
    </p:spTree>
    <p:extLst>
      <p:ext uri="{BB962C8B-B14F-4D97-AF65-F5344CB8AC3E}">
        <p14:creationId xmlns:p14="http://schemas.microsoft.com/office/powerpoint/2010/main" val="6441269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ECF64D6C-E5EB-4C39-A848-0C95FE2F96E4}" type="slidenum">
              <a:rPr lang="en-US" smtClean="0"/>
              <a:t>51</a:t>
            </a:fld>
            <a:endParaRPr lang="en-US"/>
          </a:p>
        </p:txBody>
      </p:sp>
    </p:spTree>
    <p:extLst>
      <p:ext uri="{BB962C8B-B14F-4D97-AF65-F5344CB8AC3E}">
        <p14:creationId xmlns:p14="http://schemas.microsoft.com/office/powerpoint/2010/main" val="12697018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smtClean="0"/>
          </a:p>
        </p:txBody>
      </p:sp>
      <p:sp>
        <p:nvSpPr>
          <p:cNvPr id="4" name="Slide Number Placeholder 3"/>
          <p:cNvSpPr>
            <a:spLocks noGrp="1"/>
          </p:cNvSpPr>
          <p:nvPr>
            <p:ph type="sldNum" sz="quarter" idx="10"/>
          </p:nvPr>
        </p:nvSpPr>
        <p:spPr/>
        <p:txBody>
          <a:bodyPr/>
          <a:lstStyle/>
          <a:p>
            <a:fld id="{ECF64D6C-E5EB-4C39-A848-0C95FE2F96E4}" type="slidenum">
              <a:rPr lang="en-US" smtClean="0"/>
              <a:t>52</a:t>
            </a:fld>
            <a:endParaRPr lang="en-US"/>
          </a:p>
        </p:txBody>
      </p:sp>
    </p:spTree>
    <p:extLst>
      <p:ext uri="{BB962C8B-B14F-4D97-AF65-F5344CB8AC3E}">
        <p14:creationId xmlns:p14="http://schemas.microsoft.com/office/powerpoint/2010/main" val="15590314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smtClean="0"/>
          </a:p>
        </p:txBody>
      </p:sp>
      <p:sp>
        <p:nvSpPr>
          <p:cNvPr id="4" name="Slide Number Placeholder 3"/>
          <p:cNvSpPr>
            <a:spLocks noGrp="1"/>
          </p:cNvSpPr>
          <p:nvPr>
            <p:ph type="sldNum" sz="quarter" idx="10"/>
          </p:nvPr>
        </p:nvSpPr>
        <p:spPr/>
        <p:txBody>
          <a:bodyPr/>
          <a:lstStyle/>
          <a:p>
            <a:fld id="{ECF64D6C-E5EB-4C39-A848-0C95FE2F96E4}" type="slidenum">
              <a:rPr lang="en-US" smtClean="0"/>
              <a:t>53</a:t>
            </a:fld>
            <a:endParaRPr lang="en-US"/>
          </a:p>
        </p:txBody>
      </p:sp>
    </p:spTree>
    <p:extLst>
      <p:ext uri="{BB962C8B-B14F-4D97-AF65-F5344CB8AC3E}">
        <p14:creationId xmlns:p14="http://schemas.microsoft.com/office/powerpoint/2010/main" val="1559031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defTabSz="901252" eaLnBrk="0" fontAlgn="base" hangingPunct="0">
              <a:spcBef>
                <a:spcPct val="30000"/>
              </a:spcBef>
              <a:spcAft>
                <a:spcPct val="0"/>
              </a:spcAft>
              <a:defRPr/>
            </a:pPr>
            <a:endParaRPr lang="en-US" dirty="0"/>
          </a:p>
        </p:txBody>
      </p:sp>
      <p:sp>
        <p:nvSpPr>
          <p:cNvPr id="4" name="Slide Number Placeholder 3"/>
          <p:cNvSpPr>
            <a:spLocks noGrp="1"/>
          </p:cNvSpPr>
          <p:nvPr>
            <p:ph type="sldNum" sz="quarter" idx="10"/>
          </p:nvPr>
        </p:nvSpPr>
        <p:spPr/>
        <p:txBody>
          <a:bodyPr/>
          <a:lstStyle/>
          <a:p>
            <a:pPr>
              <a:defRPr/>
            </a:pPr>
            <a:fld id="{63C2FF54-C736-4A35-A98B-EB3FCC83A1CD}" type="slidenum">
              <a:rPr lang="en-US" smtClean="0"/>
              <a:pPr>
                <a:defRPr/>
              </a:pPr>
              <a:t>6</a:t>
            </a:fld>
            <a:endParaRPr lang="en-US" dirty="0"/>
          </a:p>
        </p:txBody>
      </p:sp>
    </p:spTree>
    <p:extLst>
      <p:ext uri="{BB962C8B-B14F-4D97-AF65-F5344CB8AC3E}">
        <p14:creationId xmlns:p14="http://schemas.microsoft.com/office/powerpoint/2010/main" val="644126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defTabSz="901252" eaLnBrk="0" fontAlgn="base" hangingPunct="0">
              <a:spcBef>
                <a:spcPct val="30000"/>
              </a:spcBef>
              <a:spcAft>
                <a:spcPct val="0"/>
              </a:spcAft>
              <a:defRPr/>
            </a:pPr>
            <a:endParaRPr lang="en-US" dirty="0"/>
          </a:p>
        </p:txBody>
      </p:sp>
      <p:sp>
        <p:nvSpPr>
          <p:cNvPr id="4" name="Slide Number Placeholder 3"/>
          <p:cNvSpPr>
            <a:spLocks noGrp="1"/>
          </p:cNvSpPr>
          <p:nvPr>
            <p:ph type="sldNum" sz="quarter" idx="10"/>
          </p:nvPr>
        </p:nvSpPr>
        <p:spPr/>
        <p:txBody>
          <a:bodyPr/>
          <a:lstStyle/>
          <a:p>
            <a:pPr>
              <a:defRPr/>
            </a:pPr>
            <a:fld id="{63C2FF54-C736-4A35-A98B-EB3FCC83A1CD}" type="slidenum">
              <a:rPr lang="en-US" smtClean="0"/>
              <a:pPr>
                <a:defRPr/>
              </a:pPr>
              <a:t>7</a:t>
            </a:fld>
            <a:endParaRPr lang="en-US" dirty="0"/>
          </a:p>
        </p:txBody>
      </p:sp>
    </p:spTree>
    <p:extLst>
      <p:ext uri="{BB962C8B-B14F-4D97-AF65-F5344CB8AC3E}">
        <p14:creationId xmlns:p14="http://schemas.microsoft.com/office/powerpoint/2010/main" val="644126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defTabSz="901252" eaLnBrk="0" fontAlgn="base" hangingPunct="0">
              <a:spcBef>
                <a:spcPct val="30000"/>
              </a:spcBef>
              <a:spcAft>
                <a:spcPct val="0"/>
              </a:spcAft>
              <a:defRPr/>
            </a:pPr>
            <a:r>
              <a:rPr lang="en-US" dirty="0" smtClean="0"/>
              <a:t>(Trainer</a:t>
            </a:r>
            <a:r>
              <a:rPr lang="en-US" baseline="0" dirty="0" smtClean="0"/>
              <a:t> to ask audience to </a:t>
            </a:r>
            <a:r>
              <a:rPr lang="en-US" dirty="0" smtClean="0"/>
              <a:t>engage in discussion about appear</a:t>
            </a:r>
            <a:r>
              <a:rPr lang="en-US" baseline="0" dirty="0" smtClean="0"/>
              <a:t>ances.)</a:t>
            </a:r>
          </a:p>
        </p:txBody>
      </p:sp>
      <p:sp>
        <p:nvSpPr>
          <p:cNvPr id="4" name="Slide Number Placeholder 3"/>
          <p:cNvSpPr>
            <a:spLocks noGrp="1"/>
          </p:cNvSpPr>
          <p:nvPr>
            <p:ph type="sldNum" sz="quarter" idx="10"/>
          </p:nvPr>
        </p:nvSpPr>
        <p:spPr/>
        <p:txBody>
          <a:bodyPr/>
          <a:lstStyle/>
          <a:p>
            <a:pPr>
              <a:defRPr/>
            </a:pPr>
            <a:fld id="{63C2FF54-C736-4A35-A98B-EB3FCC83A1CD}" type="slidenum">
              <a:rPr lang="en-US" smtClean="0"/>
              <a:pPr>
                <a:defRPr/>
              </a:pPr>
              <a:t>8</a:t>
            </a:fld>
            <a:endParaRPr lang="en-US" dirty="0"/>
          </a:p>
        </p:txBody>
      </p:sp>
    </p:spTree>
    <p:extLst>
      <p:ext uri="{BB962C8B-B14F-4D97-AF65-F5344CB8AC3E}">
        <p14:creationId xmlns:p14="http://schemas.microsoft.com/office/powerpoint/2010/main" val="644126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defTabSz="901252" eaLnBrk="0" fontAlgn="base" hangingPunct="0">
              <a:spcBef>
                <a:spcPct val="30000"/>
              </a:spcBef>
              <a:spcAft>
                <a:spcPct val="0"/>
              </a:spcAft>
              <a:defRPr/>
            </a:pPr>
            <a:endParaRPr lang="en-US" dirty="0"/>
          </a:p>
        </p:txBody>
      </p:sp>
      <p:sp>
        <p:nvSpPr>
          <p:cNvPr id="4" name="Slide Number Placeholder 3"/>
          <p:cNvSpPr>
            <a:spLocks noGrp="1"/>
          </p:cNvSpPr>
          <p:nvPr>
            <p:ph type="sldNum" sz="quarter" idx="10"/>
          </p:nvPr>
        </p:nvSpPr>
        <p:spPr/>
        <p:txBody>
          <a:bodyPr/>
          <a:lstStyle/>
          <a:p>
            <a:pPr>
              <a:defRPr/>
            </a:pPr>
            <a:fld id="{63C2FF54-C736-4A35-A98B-EB3FCC83A1CD}" type="slidenum">
              <a:rPr lang="en-US" smtClean="0"/>
              <a:pPr>
                <a:defRPr/>
              </a:pPr>
              <a:t>9</a:t>
            </a:fld>
            <a:endParaRPr lang="en-US" dirty="0"/>
          </a:p>
        </p:txBody>
      </p:sp>
    </p:spTree>
    <p:extLst>
      <p:ext uri="{BB962C8B-B14F-4D97-AF65-F5344CB8AC3E}">
        <p14:creationId xmlns:p14="http://schemas.microsoft.com/office/powerpoint/2010/main" val="644126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F64D6C-E5EB-4C39-A848-0C95FE2F96E4}" type="slidenum">
              <a:rPr lang="en-US" smtClean="0"/>
              <a:t>13</a:t>
            </a:fld>
            <a:endParaRPr lang="en-US"/>
          </a:p>
        </p:txBody>
      </p:sp>
    </p:spTree>
    <p:extLst>
      <p:ext uri="{BB962C8B-B14F-4D97-AF65-F5344CB8AC3E}">
        <p14:creationId xmlns:p14="http://schemas.microsoft.com/office/powerpoint/2010/main" val="1971443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1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230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a:prstGeom prst="rect">
            <a:avLst/>
          </a:prstGeom>
        </p:spPr>
        <p:txBody>
          <a:bodyPr/>
          <a:lstStyle>
            <a:lvl1pPr algn="ctr">
              <a:defRPr>
                <a:solidFill>
                  <a:srgbClr val="00206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4767264"/>
            <a:ext cx="2133600" cy="273844"/>
          </a:xfrm>
          <a:prstGeom prst="rect">
            <a:avLst/>
          </a:prstGeom>
        </p:spPr>
        <p:txBody>
          <a:bodyPr/>
          <a:lstStyle/>
          <a:p>
            <a:r>
              <a:rPr lang="en-US" smtClean="0"/>
              <a:t>8/17/2015</a:t>
            </a:r>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6CC4C413-DBA5-4ACC-8655-01EADCD57C32}" type="slidenum">
              <a:rPr lang="en-US" smtClean="0"/>
              <a:t>‹#›</a:t>
            </a:fld>
            <a:endParaRPr lang="en-US"/>
          </a:p>
        </p:txBody>
      </p:sp>
    </p:spTree>
    <p:extLst>
      <p:ext uri="{BB962C8B-B14F-4D97-AF65-F5344CB8AC3E}">
        <p14:creationId xmlns:p14="http://schemas.microsoft.com/office/powerpoint/2010/main" val="1032391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4767264"/>
            <a:ext cx="2133600" cy="273844"/>
          </a:xfrm>
          <a:prstGeom prst="rect">
            <a:avLst/>
          </a:prstGeom>
        </p:spPr>
        <p:txBody>
          <a:bodyPr/>
          <a:lstStyle/>
          <a:p>
            <a:r>
              <a:rPr lang="en-US" smtClean="0"/>
              <a:t>8/17/2015</a:t>
            </a:r>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6CC4C413-DBA5-4ACC-8655-01EADCD57C32}" type="slidenum">
              <a:rPr lang="en-US" smtClean="0"/>
              <a:t>‹#›</a:t>
            </a:fld>
            <a:endParaRPr lang="en-US"/>
          </a:p>
        </p:txBody>
      </p:sp>
    </p:spTree>
    <p:extLst>
      <p:ext uri="{BB962C8B-B14F-4D97-AF65-F5344CB8AC3E}">
        <p14:creationId xmlns:p14="http://schemas.microsoft.com/office/powerpoint/2010/main" val="35672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321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a:prstGeom prst="rect">
            <a:avLst/>
          </a:prstGeom>
        </p:spPr>
        <p:txBody>
          <a:bodyPr/>
          <a:lstStyle>
            <a:lvl1pPr algn="ctr">
              <a:defRPr>
                <a:solidFill>
                  <a:srgbClr val="00206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4767264"/>
            <a:ext cx="2133600" cy="273844"/>
          </a:xfrm>
          <a:prstGeom prst="rect">
            <a:avLst/>
          </a:prstGeom>
        </p:spPr>
        <p:txBody>
          <a:bodyPr/>
          <a:lstStyle/>
          <a:p>
            <a:r>
              <a:rPr lang="en-US" smtClean="0"/>
              <a:t>8/17/2015</a:t>
            </a:r>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6CC4C413-DBA5-4ACC-8655-01EADCD57C32}" type="slidenum">
              <a:rPr lang="en-US" smtClean="0"/>
              <a:t>‹#›</a:t>
            </a:fld>
            <a:endParaRPr lang="en-US"/>
          </a:p>
        </p:txBody>
      </p:sp>
    </p:spTree>
    <p:extLst>
      <p:ext uri="{BB962C8B-B14F-4D97-AF65-F5344CB8AC3E}">
        <p14:creationId xmlns:p14="http://schemas.microsoft.com/office/powerpoint/2010/main" val="1032391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4767264"/>
            <a:ext cx="2133600" cy="273844"/>
          </a:xfrm>
          <a:prstGeom prst="rect">
            <a:avLst/>
          </a:prstGeom>
        </p:spPr>
        <p:txBody>
          <a:bodyPr/>
          <a:lstStyle/>
          <a:p>
            <a:r>
              <a:rPr lang="en-US" smtClean="0"/>
              <a:t>8/17/2015</a:t>
            </a:r>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6CC4C413-DBA5-4ACC-8655-01EADCD57C32}" type="slidenum">
              <a:rPr lang="en-US" smtClean="0"/>
              <a:t>‹#›</a:t>
            </a:fld>
            <a:endParaRPr lang="en-US"/>
          </a:p>
        </p:txBody>
      </p:sp>
    </p:spTree>
    <p:extLst>
      <p:ext uri="{BB962C8B-B14F-4D97-AF65-F5344CB8AC3E}">
        <p14:creationId xmlns:p14="http://schemas.microsoft.com/office/powerpoint/2010/main" val="35672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477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a:prstGeom prst="rect">
            <a:avLst/>
          </a:prstGeom>
        </p:spPr>
        <p:txBody>
          <a:bodyPr/>
          <a:lstStyle>
            <a:lvl1pPr algn="ctr">
              <a:defRPr>
                <a:solidFill>
                  <a:srgbClr val="00206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4767264"/>
            <a:ext cx="2133600" cy="273844"/>
          </a:xfrm>
          <a:prstGeom prst="rect">
            <a:avLst/>
          </a:prstGeom>
        </p:spPr>
        <p:txBody>
          <a:bodyPr/>
          <a:lstStyle/>
          <a:p>
            <a:r>
              <a:rPr lang="en-US" smtClean="0"/>
              <a:t>8/17/2015</a:t>
            </a:r>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6CC4C413-DBA5-4ACC-8655-01EADCD57C32}" type="slidenum">
              <a:rPr lang="en-US" smtClean="0"/>
              <a:t>‹#›</a:t>
            </a:fld>
            <a:endParaRPr lang="en-US"/>
          </a:p>
        </p:txBody>
      </p:sp>
    </p:spTree>
    <p:extLst>
      <p:ext uri="{BB962C8B-B14F-4D97-AF65-F5344CB8AC3E}">
        <p14:creationId xmlns:p14="http://schemas.microsoft.com/office/powerpoint/2010/main" val="1032391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4767264"/>
            <a:ext cx="2133600" cy="273844"/>
          </a:xfrm>
          <a:prstGeom prst="rect">
            <a:avLst/>
          </a:prstGeom>
        </p:spPr>
        <p:txBody>
          <a:bodyPr/>
          <a:lstStyle/>
          <a:p>
            <a:r>
              <a:rPr lang="en-US" smtClean="0"/>
              <a:t>8/17/2015</a:t>
            </a:r>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6CC4C413-DBA5-4ACC-8655-01EADCD57C32}" type="slidenum">
              <a:rPr lang="en-US" smtClean="0"/>
              <a:t>‹#›</a:t>
            </a:fld>
            <a:endParaRPr lang="en-US"/>
          </a:p>
        </p:txBody>
      </p:sp>
    </p:spTree>
    <p:extLst>
      <p:ext uri="{BB962C8B-B14F-4D97-AF65-F5344CB8AC3E}">
        <p14:creationId xmlns:p14="http://schemas.microsoft.com/office/powerpoint/2010/main" val="35672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a:prstGeom prst="rect">
            <a:avLst/>
          </a:prstGeom>
        </p:spPr>
        <p:txBody>
          <a:bodyPr/>
          <a:lstStyle>
            <a:lvl1pPr algn="ctr">
              <a:defRPr>
                <a:solidFill>
                  <a:srgbClr val="00206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4767264"/>
            <a:ext cx="2133600" cy="273844"/>
          </a:xfrm>
          <a:prstGeom prst="rect">
            <a:avLst/>
          </a:prstGeom>
        </p:spPr>
        <p:txBody>
          <a:bodyPr/>
          <a:lstStyle/>
          <a:p>
            <a:r>
              <a:rPr lang="en-US" smtClean="0"/>
              <a:t>8/17/2015</a:t>
            </a:r>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6CC4C413-DBA5-4ACC-8655-01EADCD57C32}" type="slidenum">
              <a:rPr lang="en-US" smtClean="0"/>
              <a:t>‹#›</a:t>
            </a:fld>
            <a:endParaRPr lang="en-US"/>
          </a:p>
        </p:txBody>
      </p:sp>
    </p:spTree>
    <p:extLst>
      <p:ext uri="{BB962C8B-B14F-4D97-AF65-F5344CB8AC3E}">
        <p14:creationId xmlns:p14="http://schemas.microsoft.com/office/powerpoint/2010/main" val="1032391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4767264"/>
            <a:ext cx="2133600" cy="273844"/>
          </a:xfrm>
          <a:prstGeom prst="rect">
            <a:avLst/>
          </a:prstGeom>
        </p:spPr>
        <p:txBody>
          <a:bodyPr/>
          <a:lstStyle/>
          <a:p>
            <a:r>
              <a:rPr lang="en-US" dirty="0" smtClean="0"/>
              <a:t>8/17/2015</a:t>
            </a:r>
            <a:endParaRPr lang="en-US" dirty="0"/>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6CC4C413-DBA5-4ACC-8655-01EADCD57C32}" type="slidenum">
              <a:rPr lang="en-US" smtClean="0"/>
              <a:t>‹#›</a:t>
            </a:fld>
            <a:endParaRPr lang="en-US"/>
          </a:p>
        </p:txBody>
      </p:sp>
    </p:spTree>
    <p:extLst>
      <p:ext uri="{BB962C8B-B14F-4D97-AF65-F5344CB8AC3E}">
        <p14:creationId xmlns:p14="http://schemas.microsoft.com/office/powerpoint/2010/main" val="3567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5308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a:prstGeom prst="rect">
            <a:avLst/>
          </a:prstGeom>
        </p:spPr>
        <p:txBody>
          <a:bodyPr/>
          <a:lstStyle>
            <a:lvl1pPr algn="ctr">
              <a:defRPr>
                <a:solidFill>
                  <a:srgbClr val="00206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4767264"/>
            <a:ext cx="2133600" cy="273844"/>
          </a:xfrm>
          <a:prstGeom prst="rect">
            <a:avLst/>
          </a:prstGeom>
        </p:spPr>
        <p:txBody>
          <a:bodyPr/>
          <a:lstStyle/>
          <a:p>
            <a:r>
              <a:rPr lang="en-US" smtClean="0"/>
              <a:t>8/17/2015</a:t>
            </a:r>
            <a:endParaRPr lang="en-US" dirty="0"/>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6CC4C413-DBA5-4ACC-8655-01EADCD57C32}" type="slidenum">
              <a:rPr lang="en-US" smtClean="0"/>
              <a:t>‹#›</a:t>
            </a:fld>
            <a:endParaRPr lang="en-US" dirty="0"/>
          </a:p>
        </p:txBody>
      </p:sp>
    </p:spTree>
    <p:extLst>
      <p:ext uri="{BB962C8B-B14F-4D97-AF65-F5344CB8AC3E}">
        <p14:creationId xmlns:p14="http://schemas.microsoft.com/office/powerpoint/2010/main" val="1032391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2608" y="292608"/>
            <a:ext cx="7022592" cy="777479"/>
          </a:xfrm>
          <a:prstGeom prst="rect">
            <a:avLst/>
          </a:prstGeom>
        </p:spPr>
        <p:txBody>
          <a:bodyPr/>
          <a:lstStyle>
            <a:lvl1pPr algn="l">
              <a:defRPr sz="2600">
                <a:solidFill>
                  <a:srgbClr val="002060"/>
                </a:solidFill>
                <a:latin typeface="Source Sans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92608" y="1188720"/>
            <a:ext cx="8549640" cy="3657600"/>
          </a:xfrm>
          <a:prstGeom prst="rect">
            <a:avLst/>
          </a:prstGeom>
        </p:spPr>
        <p:txBody>
          <a:bodyPr/>
          <a:lstStyle>
            <a:lvl1pPr>
              <a:defRPr sz="2400">
                <a:latin typeface="Source Sans Pro" pitchFamily="34" charset="0"/>
              </a:defRPr>
            </a:lvl1pPr>
            <a:lvl2pPr>
              <a:defRPr sz="2200">
                <a:latin typeface="Source Sans Pro" pitchFamily="34" charset="0"/>
              </a:defRPr>
            </a:lvl2pPr>
            <a:lvl3pPr>
              <a:defRPr sz="2000">
                <a:latin typeface="Source Sans Pro" pitchFamily="34" charset="0"/>
              </a:defRPr>
            </a:lvl3pPr>
            <a:lvl4pPr>
              <a:defRPr sz="1800">
                <a:latin typeface="Source Sans Pro" pitchFamily="34" charset="0"/>
              </a:defRPr>
            </a:lvl4pPr>
            <a:lvl5pPr>
              <a:defRPr sz="1600">
                <a:latin typeface="Source Sans Pro"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7010400" y="4864895"/>
            <a:ext cx="2133600" cy="273844"/>
          </a:xfrm>
          <a:prstGeom prst="rect">
            <a:avLst/>
          </a:prstGeom>
        </p:spPr>
        <p:txBody>
          <a:bodyPr/>
          <a:lstStyle/>
          <a:p>
            <a:fld id="{6CC4C413-DBA5-4ACC-8655-01EADCD57C32}" type="slidenum">
              <a:rPr lang="en-US" smtClean="0"/>
              <a:t>‹#›</a:t>
            </a:fld>
            <a:endParaRPr lang="en-US"/>
          </a:p>
        </p:txBody>
      </p:sp>
    </p:spTree>
    <p:extLst>
      <p:ext uri="{BB962C8B-B14F-4D97-AF65-F5344CB8AC3E}">
        <p14:creationId xmlns:p14="http://schemas.microsoft.com/office/powerpoint/2010/main" val="35672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1300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a:prstGeom prst="rect">
            <a:avLst/>
          </a:prstGeom>
        </p:spPr>
        <p:txBody>
          <a:bodyPr/>
          <a:lstStyle>
            <a:lvl1pPr algn="ctr">
              <a:defRPr>
                <a:solidFill>
                  <a:srgbClr val="00206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4767264"/>
            <a:ext cx="2133600" cy="273844"/>
          </a:xfrm>
          <a:prstGeom prst="rect">
            <a:avLst/>
          </a:prstGeom>
        </p:spPr>
        <p:txBody>
          <a:bodyPr/>
          <a:lstStyle/>
          <a:p>
            <a:r>
              <a:rPr lang="en-US" smtClean="0"/>
              <a:t>8/17/2015</a:t>
            </a:r>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6CC4C413-DBA5-4ACC-8655-01EADCD57C32}" type="slidenum">
              <a:rPr lang="en-US" smtClean="0"/>
              <a:t>‹#›</a:t>
            </a:fld>
            <a:endParaRPr lang="en-US"/>
          </a:p>
        </p:txBody>
      </p:sp>
    </p:spTree>
    <p:extLst>
      <p:ext uri="{BB962C8B-B14F-4D97-AF65-F5344CB8AC3E}">
        <p14:creationId xmlns:p14="http://schemas.microsoft.com/office/powerpoint/2010/main" val="1032391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4767264"/>
            <a:ext cx="2133600" cy="273844"/>
          </a:xfrm>
          <a:prstGeom prst="rect">
            <a:avLst/>
          </a:prstGeom>
        </p:spPr>
        <p:txBody>
          <a:bodyPr/>
          <a:lstStyle/>
          <a:p>
            <a:r>
              <a:rPr lang="en-US" smtClean="0"/>
              <a:t>8/17/2015</a:t>
            </a:r>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6CC4C413-DBA5-4ACC-8655-01EADCD57C32}" type="slidenum">
              <a:rPr lang="en-US" smtClean="0"/>
              <a:t>‹#›</a:t>
            </a:fld>
            <a:endParaRPr lang="en-US"/>
          </a:p>
        </p:txBody>
      </p:sp>
    </p:spTree>
    <p:extLst>
      <p:ext uri="{BB962C8B-B14F-4D97-AF65-F5344CB8AC3E}">
        <p14:creationId xmlns:p14="http://schemas.microsoft.com/office/powerpoint/2010/main" val="356720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6.png"/><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968797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943043"/>
      </p:ext>
    </p:extLst>
  </p:cSld>
  <p:clrMap bg1="lt1" tx1="dk1" bg2="lt2" tx2="dk2" accent1="accent1" accent2="accent2" accent3="accent3" accent4="accent4" accent5="accent5" accent6="accent6" hlink="hlink" folHlink="folHlink"/>
  <p:sldLayoutIdLst>
    <p:sldLayoutId id="2147483671" r:id="rId1"/>
    <p:sldLayoutId id="2147483684" r:id="rId2"/>
    <p:sldLayoutId id="2147483685" r:id="rId3"/>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916286"/>
      </p:ext>
    </p:extLst>
  </p:cSld>
  <p:clrMap bg1="lt1" tx1="dk1" bg2="lt2" tx2="dk2" accent1="accent1" accent2="accent2" accent3="accent3" accent4="accent4" accent5="accent5" accent6="accent6" hlink="hlink" folHlink="folHlink"/>
  <p:sldLayoutIdLst>
    <p:sldLayoutId id="2147483673" r:id="rId1"/>
    <p:sldLayoutId id="2147483686" r:id="rId2"/>
    <p:sldLayoutId id="2147483687" r:id="rId3"/>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774585"/>
      </p:ext>
    </p:extLst>
  </p:cSld>
  <p:clrMap bg1="lt1" tx1="dk1" bg2="lt2" tx2="dk2" accent1="accent1" accent2="accent2" accent3="accent3" accent4="accent4" accent5="accent5" accent6="accent6" hlink="hlink" folHlink="folHlink"/>
  <p:sldLayoutIdLst>
    <p:sldLayoutId id="2147483675" r:id="rId1"/>
    <p:sldLayoutId id="2147483688" r:id="rId2"/>
    <p:sldLayoutId id="2147483689" r:id="rId3"/>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267726"/>
      </p:ext>
    </p:extLst>
  </p:cSld>
  <p:clrMap bg1="lt1" tx1="dk1" bg2="lt2" tx2="dk2" accent1="accent1" accent2="accent2" accent3="accent3" accent4="accent4" accent5="accent5" accent6="accent6" hlink="hlink" folHlink="folHlink"/>
  <p:sldLayoutIdLst>
    <p:sldLayoutId id="2147483677" r:id="rId1"/>
    <p:sldLayoutId id="2147483690" r:id="rId2"/>
    <p:sldLayoutId id="2147483691" r:id="rId3"/>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02636"/>
      </p:ext>
    </p:extLst>
  </p:cSld>
  <p:clrMap bg1="lt1" tx1="dk1" bg2="lt2" tx2="dk2" accent1="accent1" accent2="accent2" accent3="accent3" accent4="accent4" accent5="accent5" accent6="accent6" hlink="hlink" folHlink="folHlink"/>
  <p:sldLayoutIdLst>
    <p:sldLayoutId id="2147483679" r:id="rId1"/>
    <p:sldLayoutId id="2147483692" r:id="rId2"/>
    <p:sldLayoutId id="2147483693" r:id="rId3"/>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s://egov.uscis.gov/" TargetMode="External"/><Relationship Id="rId5" Type="http://schemas.openxmlformats.org/officeDocument/2006/relationships/hyperlink" Target="mailto:USCIS.ImmigrantInvestorProgram@uscis.dhs.gov" TargetMode="External"/><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p3"/><Relationship Id="rId1" Type="http://schemas.microsoft.com/office/2007/relationships/media" Target="../media/media27.mp3"/><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p3"/><Relationship Id="rId1" Type="http://schemas.microsoft.com/office/2007/relationships/media" Target="../media/media28.mp3"/><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p3"/><Relationship Id="rId1" Type="http://schemas.microsoft.com/office/2007/relationships/media" Target="../media/media29.mp3"/><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7.png"/><Relationship Id="rId4"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7.png"/><Relationship Id="rId5" Type="http://schemas.openxmlformats.org/officeDocument/2006/relationships/hyperlink" Target="http://www.uscis.gov/forms/expedite-criteria" TargetMode="External"/><Relationship Id="rId4"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7.png"/><Relationship Id="rId5" Type="http://schemas.openxmlformats.org/officeDocument/2006/relationships/hyperlink" Target="mailto:dhs-oig.officepublicaffairs@oig.dhs.gov" TargetMode="External"/><Relationship Id="rId4"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3" Type="http://schemas.openxmlformats.org/officeDocument/2006/relationships/hyperlink" Target="mailto:IPOStakeholderEngagement@uscis.dhs.gov"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hyperlink" Target="mailto:USCIS.ImmigrantInvestorProgram@uscis.dhs.gov" TargetMode="Externa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www.uscis.gov/forms/expedite-criteria"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hyperlink" Target="http://www.uscis.gov/sites/default/files/USCIS/Working%20in%20the%20US/eb5protocols.pdf" TargetMode="External"/><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7.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38126" y="257175"/>
            <a:ext cx="8620124" cy="4619625"/>
          </a:xfrm>
        </p:spPr>
        <p:txBody>
          <a:bodyPr anchor="ctr">
            <a:normAutofit/>
          </a:bodyPr>
          <a:lstStyle/>
          <a:p>
            <a:r>
              <a:rPr lang="en-US" sz="4000" b="1" dirty="0" smtClean="0">
                <a:solidFill>
                  <a:schemeClr val="tx1"/>
                </a:solidFill>
                <a:latin typeface="Source Sans Pro Semibold" pitchFamily="34" charset="0"/>
              </a:rPr>
              <a:t>EB-5 ETHICS AND INTEGRITY PROTOCOLS TRAINING</a:t>
            </a:r>
            <a:endParaRPr lang="en-US" sz="4000" b="1" dirty="0">
              <a:solidFill>
                <a:schemeClr val="tx1"/>
              </a:solidFill>
            </a:endParaRPr>
          </a:p>
        </p:txBody>
      </p:sp>
      <p:sp>
        <p:nvSpPr>
          <p:cNvPr id="5" name="Date Placeholder 4"/>
          <p:cNvSpPr>
            <a:spLocks noGrp="1"/>
          </p:cNvSpPr>
          <p:nvPr>
            <p:ph type="dt" sz="half" idx="10"/>
          </p:nvPr>
        </p:nvSpPr>
        <p:spPr>
          <a:xfrm>
            <a:off x="457200" y="4869656"/>
            <a:ext cx="2133600" cy="273844"/>
          </a:xfrm>
        </p:spPr>
        <p:txBody>
          <a:bodyPr/>
          <a:lstStyle/>
          <a:p>
            <a:r>
              <a:rPr lang="en-US" dirty="0" smtClean="0"/>
              <a:t>8/17/2015</a:t>
            </a:r>
            <a:endParaRPr lang="en-US" dirty="0"/>
          </a:p>
        </p:txBody>
      </p:sp>
      <p:sp>
        <p:nvSpPr>
          <p:cNvPr id="6" name="Slide Number Placeholder 5"/>
          <p:cNvSpPr>
            <a:spLocks noGrp="1"/>
          </p:cNvSpPr>
          <p:nvPr>
            <p:ph type="sldNum" sz="quarter" idx="12"/>
          </p:nvPr>
        </p:nvSpPr>
        <p:spPr>
          <a:xfrm>
            <a:off x="6724650" y="4869656"/>
            <a:ext cx="2133600" cy="273844"/>
          </a:xfrm>
        </p:spPr>
        <p:txBody>
          <a:bodyPr/>
          <a:lstStyle/>
          <a:p>
            <a:pPr algn="r"/>
            <a:fld id="{6CC4C413-DBA5-4ACC-8655-01EADCD57C32}" type="slidenum">
              <a:rPr lang="en-US" smtClean="0"/>
              <a:pPr algn="r"/>
              <a:t>1</a:t>
            </a:fld>
            <a:endParaRPr lang="en-US" dirty="0"/>
          </a:p>
        </p:txBody>
      </p:sp>
      <p:pic>
        <p:nvPicPr>
          <p:cNvPr id="9" name="EB-5_External_Slide 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75320" y="4309110"/>
            <a:ext cx="609600" cy="609600"/>
          </a:xfrm>
          <a:prstGeom prst="rect">
            <a:avLst/>
          </a:prstGeom>
        </p:spPr>
      </p:pic>
    </p:spTree>
    <p:extLst>
      <p:ext uri="{BB962C8B-B14F-4D97-AF65-F5344CB8AC3E}">
        <p14:creationId xmlns:p14="http://schemas.microsoft.com/office/powerpoint/2010/main" val="193128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2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3370" y="1645920"/>
            <a:ext cx="8549640" cy="3206115"/>
          </a:xfrm>
        </p:spPr>
        <p:txBody>
          <a:bodyPr>
            <a:normAutofit/>
          </a:bodyPr>
          <a:lstStyle/>
          <a:p>
            <a:r>
              <a:rPr lang="en-US" sz="2200" dirty="0" smtClean="0">
                <a:latin typeface="Source Sans Pro" pitchFamily="34" charset="0"/>
              </a:rPr>
              <a:t>Procedural </a:t>
            </a:r>
            <a:r>
              <a:rPr lang="en-US" sz="2200" dirty="0">
                <a:latin typeface="Source Sans Pro" pitchFamily="34" charset="0"/>
              </a:rPr>
              <a:t>vs. </a:t>
            </a:r>
            <a:r>
              <a:rPr lang="en-US" sz="2200" dirty="0" smtClean="0">
                <a:latin typeface="Source Sans Pro" pitchFamily="34" charset="0"/>
              </a:rPr>
              <a:t>Substantive Communications</a:t>
            </a:r>
            <a:endParaRPr lang="en-US" sz="2200" dirty="0">
              <a:latin typeface="Source Sans Pro" pitchFamily="34" charset="0"/>
            </a:endParaRPr>
          </a:p>
          <a:p>
            <a:r>
              <a:rPr lang="en-US" sz="2200" dirty="0">
                <a:latin typeface="Source Sans Pro" pitchFamily="34" charset="0"/>
              </a:rPr>
              <a:t>Communication with EB-5 Petitioners, Applicants and Other Stakeholders</a:t>
            </a:r>
          </a:p>
          <a:p>
            <a:r>
              <a:rPr lang="en-US" sz="2200" dirty="0">
                <a:latin typeface="Source Sans Pro" pitchFamily="34" charset="0"/>
              </a:rPr>
              <a:t>Communications with Members  of </a:t>
            </a:r>
            <a:r>
              <a:rPr lang="en-US" sz="2200" dirty="0" smtClean="0">
                <a:latin typeface="Source Sans Pro" pitchFamily="34" charset="0"/>
              </a:rPr>
              <a:t>Congress </a:t>
            </a:r>
            <a:r>
              <a:rPr lang="en-US" sz="2200" dirty="0">
                <a:latin typeface="Source Sans Pro" pitchFamily="34" charset="0"/>
              </a:rPr>
              <a:t>and Congressional Staffers</a:t>
            </a:r>
          </a:p>
          <a:p>
            <a:r>
              <a:rPr lang="en-US" sz="2200" dirty="0">
                <a:latin typeface="Source Sans Pro" pitchFamily="34" charset="0"/>
              </a:rPr>
              <a:t>Communications with Other Elected Officials</a:t>
            </a:r>
          </a:p>
          <a:p>
            <a:r>
              <a:rPr lang="en-US" sz="2200" dirty="0">
                <a:latin typeface="Source Sans Pro" pitchFamily="34" charset="0"/>
              </a:rPr>
              <a:t>Communications with </a:t>
            </a:r>
            <a:r>
              <a:rPr lang="en-US" sz="2200" dirty="0" smtClean="0">
                <a:latin typeface="Source Sans Pro" pitchFamily="34" charset="0"/>
              </a:rPr>
              <a:t>White </a:t>
            </a:r>
            <a:r>
              <a:rPr lang="en-US" sz="2200" dirty="0">
                <a:latin typeface="Source Sans Pro" pitchFamily="34" charset="0"/>
              </a:rPr>
              <a:t>House Staff</a:t>
            </a:r>
          </a:p>
        </p:txBody>
      </p:sp>
      <p:sp>
        <p:nvSpPr>
          <p:cNvPr id="5" name="Title 1"/>
          <p:cNvSpPr>
            <a:spLocks noGrp="1"/>
          </p:cNvSpPr>
          <p:nvPr>
            <p:ph type="title"/>
          </p:nvPr>
        </p:nvSpPr>
        <p:spPr>
          <a:xfrm>
            <a:off x="292608" y="292608"/>
            <a:ext cx="7134225" cy="1193482"/>
          </a:xfrm>
        </p:spPr>
        <p:txBody>
          <a:bodyPr>
            <a:noAutofit/>
          </a:bodyPr>
          <a:lstStyle/>
          <a:p>
            <a:pPr algn="l"/>
            <a:r>
              <a:rPr lang="en-US" sz="2600" dirty="0" smtClean="0"/>
              <a:t>PROCEDURES FOR STAKEHOLDER CONTACTS REGARDING SPECIFIC PETITIONS OR APPLICATIONS</a:t>
            </a:r>
            <a:endParaRPr lang="en-US" sz="2600" dirty="0"/>
          </a:p>
        </p:txBody>
      </p:sp>
      <p:sp>
        <p:nvSpPr>
          <p:cNvPr id="4" name="Slide Number Placeholder 3"/>
          <p:cNvSpPr>
            <a:spLocks noGrp="1"/>
          </p:cNvSpPr>
          <p:nvPr>
            <p:ph type="sldNum" sz="quarter" idx="12"/>
          </p:nvPr>
        </p:nvSpPr>
        <p:spPr>
          <a:xfrm>
            <a:off x="7010400" y="4864895"/>
            <a:ext cx="1832610" cy="273844"/>
          </a:xfrm>
        </p:spPr>
        <p:txBody>
          <a:bodyPr/>
          <a:lstStyle/>
          <a:p>
            <a:pPr algn="r"/>
            <a:fld id="{6CC4C413-DBA5-4ACC-8655-01EADCD57C32}" type="slidenum">
              <a:rPr lang="en-US" smtClean="0"/>
              <a:pPr algn="r"/>
              <a:t>10</a:t>
            </a:fld>
            <a:endParaRPr lang="en-US"/>
          </a:p>
        </p:txBody>
      </p:sp>
      <p:sp>
        <p:nvSpPr>
          <p:cNvPr id="6" name="TextBox 5"/>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pic>
        <p:nvPicPr>
          <p:cNvPr id="7" name="EB-5_External_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33410" y="4236720"/>
            <a:ext cx="609600" cy="609600"/>
          </a:xfrm>
          <a:prstGeom prst="rect">
            <a:avLst/>
          </a:prstGeom>
        </p:spPr>
      </p:pic>
    </p:spTree>
    <p:extLst>
      <p:ext uri="{BB962C8B-B14F-4D97-AF65-F5344CB8AC3E}">
        <p14:creationId xmlns:p14="http://schemas.microsoft.com/office/powerpoint/2010/main" val="415183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8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92609" y="292608"/>
            <a:ext cx="7022592" cy="1193482"/>
          </a:xfrm>
        </p:spPr>
        <p:txBody>
          <a:bodyPr>
            <a:noAutofit/>
          </a:bodyPr>
          <a:lstStyle/>
          <a:p>
            <a:pPr algn="l"/>
            <a:r>
              <a:rPr lang="en-US" sz="2600" dirty="0" smtClean="0"/>
              <a:t>PROCEDURES FOR STAKEHOLDER CONTACTS REGARDING SPECIFIC PETITIONS OR APPLICATIONS</a:t>
            </a:r>
            <a:endParaRPr lang="en-US" sz="2600" dirty="0"/>
          </a:p>
        </p:txBody>
      </p:sp>
      <p:graphicFrame>
        <p:nvGraphicFramePr>
          <p:cNvPr id="7" name="Table 6"/>
          <p:cNvGraphicFramePr>
            <a:graphicFrameLocks noGrp="1"/>
          </p:cNvGraphicFramePr>
          <p:nvPr>
            <p:extLst>
              <p:ext uri="{D42A27DB-BD31-4B8C-83A1-F6EECF244321}">
                <p14:modId xmlns:p14="http://schemas.microsoft.com/office/powerpoint/2010/main" val="1633352971"/>
              </p:ext>
            </p:extLst>
          </p:nvPr>
        </p:nvGraphicFramePr>
        <p:xfrm>
          <a:off x="292608" y="1645920"/>
          <a:ext cx="8549640" cy="3202305"/>
        </p:xfrm>
        <a:graphic>
          <a:graphicData uri="http://schemas.openxmlformats.org/drawingml/2006/table">
            <a:tbl>
              <a:tblPr firstRow="1" bandRow="1">
                <a:tableStyleId>{5C22544A-7EE6-4342-B048-85BDC9FD1C3A}</a:tableStyleId>
              </a:tblPr>
              <a:tblGrid>
                <a:gridCol w="4274820"/>
                <a:gridCol w="4274820"/>
              </a:tblGrid>
              <a:tr h="485198">
                <a:tc>
                  <a:txBody>
                    <a:bodyPr/>
                    <a:lstStyle/>
                    <a:p>
                      <a:pPr algn="ctr"/>
                      <a:r>
                        <a:rPr lang="en-US" sz="2400" b="0" dirty="0" smtClean="0">
                          <a:latin typeface="Source Sans Pro" pitchFamily="34" charset="0"/>
                        </a:rPr>
                        <a:t>Procedural</a:t>
                      </a:r>
                      <a:endParaRPr lang="en-US" sz="2400" b="0" dirty="0">
                        <a:latin typeface="Source Sans Pro" pitchFamily="34" charset="0"/>
                      </a:endParaRPr>
                    </a:p>
                  </a:txBody>
                  <a:tcPr anchor="ctr"/>
                </a:tc>
                <a:tc>
                  <a:txBody>
                    <a:bodyPr/>
                    <a:lstStyle/>
                    <a:p>
                      <a:pPr algn="ctr"/>
                      <a:r>
                        <a:rPr lang="en-US" sz="2400" b="0" dirty="0" smtClean="0">
                          <a:latin typeface="Source Sans Pro" pitchFamily="34" charset="0"/>
                        </a:rPr>
                        <a:t>Substantive</a:t>
                      </a:r>
                      <a:endParaRPr lang="en-US" sz="2400" b="0" dirty="0">
                        <a:latin typeface="Source Sans Pro" pitchFamily="34" charset="0"/>
                      </a:endParaRPr>
                    </a:p>
                  </a:txBody>
                  <a:tcPr anchor="ctr"/>
                </a:tc>
              </a:tr>
              <a:tr h="271710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latin typeface="Source Sans Pro" pitchFamily="34" charset="0"/>
                        </a:rPr>
                        <a:t>The EB-5 Protocols do not change any procedures, policies or protocols currently in place in USCIS or DHS for routine questions asked by EB-5 stakeholders involving "procedural" matters in EB-5 cases. </a:t>
                      </a:r>
                    </a:p>
                    <a:p>
                      <a:endParaRPr lang="en-US" dirty="0">
                        <a:latin typeface="Source Sans Pro" pitchFamily="34" charset="0"/>
                      </a:endParaRPr>
                    </a:p>
                  </a:txBody>
                  <a:tcPr/>
                </a:tc>
                <a:tc>
                  <a:txBody>
                    <a:bodyPr/>
                    <a:lstStyle/>
                    <a:p>
                      <a:pPr marL="0" indent="0">
                        <a:buNone/>
                      </a:pPr>
                      <a:r>
                        <a:rPr lang="en-US" sz="1800" dirty="0" smtClean="0">
                          <a:latin typeface="Source Sans Pro" pitchFamily="34" charset="0"/>
                        </a:rPr>
                        <a:t>The EB-5 Protocols require memorialization and filing in the relevant EB-5 case file when otherwise not required as a matter of USCIS policy.</a:t>
                      </a:r>
                      <a:endParaRPr lang="en-US" dirty="0">
                        <a:latin typeface="Source Sans Pro" pitchFamily="34" charset="0"/>
                      </a:endParaRPr>
                    </a:p>
                  </a:txBody>
                  <a:tcPr/>
                </a:tc>
              </a:tr>
            </a:tbl>
          </a:graphicData>
        </a:graphic>
      </p:graphicFrame>
      <p:sp>
        <p:nvSpPr>
          <p:cNvPr id="3" name="Slide Number Placeholder 2"/>
          <p:cNvSpPr>
            <a:spLocks noGrp="1"/>
          </p:cNvSpPr>
          <p:nvPr>
            <p:ph type="sldNum" sz="quarter" idx="12"/>
          </p:nvPr>
        </p:nvSpPr>
        <p:spPr>
          <a:xfrm>
            <a:off x="7010400" y="4864895"/>
            <a:ext cx="1831848" cy="273844"/>
          </a:xfrm>
        </p:spPr>
        <p:txBody>
          <a:bodyPr/>
          <a:lstStyle/>
          <a:p>
            <a:pPr algn="r"/>
            <a:fld id="{6CC4C413-DBA5-4ACC-8655-01EADCD57C32}" type="slidenum">
              <a:rPr lang="en-US" smtClean="0"/>
              <a:pPr algn="r"/>
              <a:t>11</a:t>
            </a:fld>
            <a:endParaRPr lang="en-US" dirty="0"/>
          </a:p>
        </p:txBody>
      </p:sp>
      <p:sp>
        <p:nvSpPr>
          <p:cNvPr id="8" name="TextBox 7"/>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pic>
        <p:nvPicPr>
          <p:cNvPr id="2" name="EB-5_External_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32878" y="4238625"/>
            <a:ext cx="609600" cy="609600"/>
          </a:xfrm>
          <a:prstGeom prst="rect">
            <a:avLst/>
          </a:prstGeom>
        </p:spPr>
      </p:pic>
    </p:spTree>
    <p:extLst>
      <p:ext uri="{BB962C8B-B14F-4D97-AF65-F5344CB8AC3E}">
        <p14:creationId xmlns:p14="http://schemas.microsoft.com/office/powerpoint/2010/main" val="127078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5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3370" y="1645920"/>
            <a:ext cx="8549640" cy="3200401"/>
          </a:xfrm>
        </p:spPr>
        <p:txBody>
          <a:bodyPr>
            <a:noAutofit/>
          </a:bodyPr>
          <a:lstStyle/>
          <a:p>
            <a:pPr marL="0" lvl="0" indent="0">
              <a:buNone/>
            </a:pPr>
            <a:r>
              <a:rPr lang="en-US" sz="2400" dirty="0"/>
              <a:t>Procedural </a:t>
            </a:r>
            <a:r>
              <a:rPr lang="en-US" sz="2400" dirty="0" smtClean="0"/>
              <a:t>Communications</a:t>
            </a:r>
          </a:p>
          <a:p>
            <a:pPr lvl="0"/>
            <a:r>
              <a:rPr lang="en-US" sz="2200" dirty="0" smtClean="0"/>
              <a:t>Procedural </a:t>
            </a:r>
            <a:r>
              <a:rPr lang="en-US" sz="2200" dirty="0"/>
              <a:t>communications should be documented consistent with the procedures established outside of the EB-5 Protocols </a:t>
            </a:r>
            <a:r>
              <a:rPr lang="en-US" sz="2200" dirty="0" smtClean="0"/>
              <a:t>for </a:t>
            </a:r>
            <a:r>
              <a:rPr lang="en-US" sz="2200" dirty="0"/>
              <a:t>the customer service intake process</a:t>
            </a:r>
            <a:r>
              <a:rPr lang="en-US" sz="2200" dirty="0" smtClean="0"/>
              <a:t>.</a:t>
            </a:r>
          </a:p>
          <a:p>
            <a:pPr lvl="0"/>
            <a:r>
              <a:rPr lang="en-US" sz="2200" dirty="0"/>
              <a:t>Procedural matters include, but are not limited to:</a:t>
            </a:r>
          </a:p>
          <a:p>
            <a:pPr lvl="1">
              <a:buFont typeface="Courier New" panose="02070309020205020404" pitchFamily="49" charset="0"/>
              <a:buChar char="o"/>
            </a:pPr>
            <a:r>
              <a:rPr lang="en-US" sz="2000" dirty="0"/>
              <a:t>the manner or method of filing, or</a:t>
            </a:r>
          </a:p>
          <a:p>
            <a:pPr lvl="1">
              <a:buFont typeface="Courier New" panose="02070309020205020404" pitchFamily="49" charset="0"/>
              <a:buChar char="o"/>
            </a:pPr>
            <a:r>
              <a:rPr lang="en-US" sz="2000" dirty="0"/>
              <a:t>providing general information on the processing, appealing or fast-tracking (expediting) of an individual EB-5 case or groups of similar EB-5 cases. </a:t>
            </a:r>
          </a:p>
        </p:txBody>
      </p:sp>
      <p:sp>
        <p:nvSpPr>
          <p:cNvPr id="6" name="Title 1"/>
          <p:cNvSpPr>
            <a:spLocks noGrp="1"/>
          </p:cNvSpPr>
          <p:nvPr>
            <p:ph type="title"/>
          </p:nvPr>
        </p:nvSpPr>
        <p:spPr>
          <a:xfrm>
            <a:off x="292609" y="292608"/>
            <a:ext cx="7022592" cy="1193482"/>
          </a:xfrm>
        </p:spPr>
        <p:txBody>
          <a:bodyPr>
            <a:noAutofit/>
          </a:bodyPr>
          <a:lstStyle/>
          <a:p>
            <a:pPr algn="l"/>
            <a:r>
              <a:rPr lang="en-US" sz="2600" dirty="0" smtClean="0"/>
              <a:t>PROCEDURES FOR STAKEHOLDER CONTACTS REGARDING SPECIFIC PETITIONS OR APPLICATIONS</a:t>
            </a:r>
            <a:endParaRPr lang="en-US" sz="2600" dirty="0"/>
          </a:p>
        </p:txBody>
      </p:sp>
      <p:sp>
        <p:nvSpPr>
          <p:cNvPr id="4" name="Slide Number Placeholder 3"/>
          <p:cNvSpPr>
            <a:spLocks noGrp="1"/>
          </p:cNvSpPr>
          <p:nvPr>
            <p:ph type="sldNum" sz="quarter" idx="12"/>
          </p:nvPr>
        </p:nvSpPr>
        <p:spPr>
          <a:xfrm>
            <a:off x="7010400" y="4864895"/>
            <a:ext cx="1905000" cy="273844"/>
          </a:xfrm>
        </p:spPr>
        <p:txBody>
          <a:bodyPr/>
          <a:lstStyle/>
          <a:p>
            <a:pPr algn="r"/>
            <a:fld id="{6CC4C413-DBA5-4ACC-8655-01EADCD57C32}" type="slidenum">
              <a:rPr lang="en-US" smtClean="0"/>
              <a:pPr algn="r"/>
              <a:t>12</a:t>
            </a:fld>
            <a:endParaRPr lang="en-US" dirty="0"/>
          </a:p>
        </p:txBody>
      </p:sp>
      <p:sp>
        <p:nvSpPr>
          <p:cNvPr id="7" name="TextBox 6"/>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pic>
        <p:nvPicPr>
          <p:cNvPr id="2" name="EB-5_External_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33410" y="3394710"/>
            <a:ext cx="609600" cy="609600"/>
          </a:xfrm>
          <a:prstGeom prst="rect">
            <a:avLst/>
          </a:prstGeom>
        </p:spPr>
      </p:pic>
    </p:spTree>
    <p:extLst>
      <p:ext uri="{BB962C8B-B14F-4D97-AF65-F5344CB8AC3E}">
        <p14:creationId xmlns:p14="http://schemas.microsoft.com/office/powerpoint/2010/main" val="95492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3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0" y="1657350"/>
            <a:ext cx="8549640" cy="3188970"/>
          </a:xfrm>
        </p:spPr>
        <p:txBody>
          <a:bodyPr>
            <a:noAutofit/>
          </a:bodyPr>
          <a:lstStyle/>
          <a:p>
            <a:pPr marL="0" lvl="0" indent="0">
              <a:spcBef>
                <a:spcPts val="0"/>
              </a:spcBef>
              <a:buNone/>
            </a:pPr>
            <a:r>
              <a:rPr lang="en-US" sz="2000" dirty="0"/>
              <a:t>Procedural </a:t>
            </a:r>
            <a:r>
              <a:rPr lang="en-US" sz="2000" dirty="0" smtClean="0"/>
              <a:t>Communications</a:t>
            </a:r>
          </a:p>
          <a:p>
            <a:pPr lvl="0">
              <a:spcBef>
                <a:spcPts val="350"/>
              </a:spcBef>
            </a:pPr>
            <a:r>
              <a:rPr lang="en-US" sz="2000" dirty="0" smtClean="0"/>
              <a:t>Below are ways stakeholders can contact USCIS about EB-5 cases:</a:t>
            </a:r>
          </a:p>
          <a:p>
            <a:pPr lvl="1">
              <a:spcBef>
                <a:spcPts val="350"/>
              </a:spcBef>
              <a:buFont typeface="Courier New" panose="02070309020205020404" pitchFamily="49" charset="0"/>
              <a:buChar char="o"/>
            </a:pPr>
            <a:r>
              <a:rPr lang="en-US" sz="2000" u="sng" dirty="0" smtClean="0">
                <a:hlinkClick r:id="rId5"/>
              </a:rPr>
              <a:t>USCIS.ImmigrantInvestorProgram@uscis.dhs.gov</a:t>
            </a:r>
            <a:r>
              <a:rPr lang="en-US" sz="2000" dirty="0" smtClean="0"/>
              <a:t> </a:t>
            </a:r>
          </a:p>
          <a:p>
            <a:pPr lvl="1">
              <a:spcBef>
                <a:spcPts val="350"/>
              </a:spcBef>
              <a:buFont typeface="Courier New" panose="02070309020205020404" pitchFamily="49" charset="0"/>
              <a:buChar char="o"/>
            </a:pPr>
            <a:r>
              <a:rPr lang="en-US" sz="2000" dirty="0" smtClean="0"/>
              <a:t>complete </a:t>
            </a:r>
            <a:r>
              <a:rPr lang="en-US" sz="2000" dirty="0"/>
              <a:t>an </a:t>
            </a:r>
            <a:r>
              <a:rPr lang="en-US" sz="2000" dirty="0" smtClean="0"/>
              <a:t>e-Request: </a:t>
            </a:r>
            <a:r>
              <a:rPr lang="en-US" sz="2000" u="sng" dirty="0" smtClean="0">
                <a:hlinkClick r:id="rId6"/>
              </a:rPr>
              <a:t>https://egov.uscis.gov</a:t>
            </a:r>
            <a:r>
              <a:rPr lang="en-US" sz="2000" u="sng" dirty="0" smtClean="0"/>
              <a:t> </a:t>
            </a:r>
            <a:endParaRPr lang="en-US" sz="2000" dirty="0">
              <a:solidFill>
                <a:srgbClr val="0000CC"/>
              </a:solidFill>
            </a:endParaRPr>
          </a:p>
          <a:p>
            <a:pPr lvl="1">
              <a:spcBef>
                <a:spcPts val="350"/>
              </a:spcBef>
              <a:buFont typeface="Courier New" panose="02070309020205020404" pitchFamily="49" charset="0"/>
              <a:buChar char="o"/>
            </a:pPr>
            <a:r>
              <a:rPr lang="en-US" sz="2000" dirty="0" smtClean="0"/>
              <a:t>call </a:t>
            </a:r>
            <a:r>
              <a:rPr lang="en-US" sz="2000" dirty="0"/>
              <a:t>the USCIS National Customer Service </a:t>
            </a:r>
            <a:r>
              <a:rPr lang="en-US" sz="2000" dirty="0" smtClean="0"/>
              <a:t>Center </a:t>
            </a:r>
            <a:r>
              <a:rPr lang="en-US" sz="2000" dirty="0"/>
              <a:t>at 1-800-375-5283 or TDD </a:t>
            </a:r>
            <a:r>
              <a:rPr lang="en-US" sz="2000" dirty="0" smtClean="0"/>
              <a:t>1-800-767-1833, or</a:t>
            </a:r>
          </a:p>
          <a:p>
            <a:pPr lvl="1">
              <a:spcBef>
                <a:spcPts val="350"/>
              </a:spcBef>
              <a:buFont typeface="Courier New" panose="02070309020205020404" pitchFamily="49" charset="0"/>
              <a:buChar char="o"/>
            </a:pPr>
            <a:r>
              <a:rPr lang="en-US" sz="2000" dirty="0"/>
              <a:t>c</a:t>
            </a:r>
            <a:r>
              <a:rPr lang="en-US" sz="2000" dirty="0" smtClean="0"/>
              <a:t>all 703-224-4501</a:t>
            </a:r>
            <a:r>
              <a:rPr lang="en-US" sz="2000" dirty="0"/>
              <a:t> </a:t>
            </a:r>
            <a:r>
              <a:rPr lang="en-US" sz="2000" dirty="0" smtClean="0"/>
              <a:t>for </a:t>
            </a:r>
            <a:r>
              <a:rPr lang="en-US" sz="2000" dirty="0"/>
              <a:t>cases pending before the Administrative Appeals </a:t>
            </a:r>
            <a:r>
              <a:rPr lang="en-US" sz="2000" dirty="0" smtClean="0"/>
              <a:t>Office.</a:t>
            </a:r>
          </a:p>
          <a:p>
            <a:pPr>
              <a:spcBef>
                <a:spcPts val="350"/>
              </a:spcBef>
              <a:buFont typeface="Arial" panose="020B0604020202020204" pitchFamily="34" charset="0"/>
              <a:buChar char="•"/>
            </a:pPr>
            <a:r>
              <a:rPr lang="en-US" sz="2000" dirty="0"/>
              <a:t>The normal customer service process for each office may differ. </a:t>
            </a:r>
          </a:p>
          <a:p>
            <a:pPr lvl="1">
              <a:spcBef>
                <a:spcPts val="350"/>
              </a:spcBef>
              <a:buFont typeface="Courier New" panose="02070309020205020404" pitchFamily="49" charset="0"/>
              <a:buChar char="o"/>
            </a:pPr>
            <a:endParaRPr lang="en-US" sz="2000" dirty="0"/>
          </a:p>
          <a:p>
            <a:pPr lvl="1">
              <a:spcBef>
                <a:spcPts val="350"/>
              </a:spcBef>
              <a:buFont typeface="Courier New" panose="02070309020205020404" pitchFamily="49" charset="0"/>
              <a:buChar char="o"/>
            </a:pPr>
            <a:endParaRPr lang="en-US" sz="2000" dirty="0"/>
          </a:p>
        </p:txBody>
      </p:sp>
      <p:sp>
        <p:nvSpPr>
          <p:cNvPr id="6" name="Title 1"/>
          <p:cNvSpPr>
            <a:spLocks noGrp="1"/>
          </p:cNvSpPr>
          <p:nvPr>
            <p:ph type="title"/>
          </p:nvPr>
        </p:nvSpPr>
        <p:spPr>
          <a:xfrm>
            <a:off x="292609" y="292608"/>
            <a:ext cx="7022592" cy="1193482"/>
          </a:xfrm>
        </p:spPr>
        <p:txBody>
          <a:bodyPr>
            <a:noAutofit/>
          </a:bodyPr>
          <a:lstStyle/>
          <a:p>
            <a:pPr algn="l"/>
            <a:r>
              <a:rPr lang="en-US" sz="2600" dirty="0" smtClean="0"/>
              <a:t>PROCEDURES FOR STAKEHOLDER CONTACTS REGARDING SPECIFIC PETITIONS OR APPLICATIONS</a:t>
            </a:r>
            <a:endParaRPr lang="en-US" sz="2600" dirty="0"/>
          </a:p>
        </p:txBody>
      </p:sp>
      <p:sp>
        <p:nvSpPr>
          <p:cNvPr id="4" name="Slide Number Placeholder 3"/>
          <p:cNvSpPr>
            <a:spLocks noGrp="1"/>
          </p:cNvSpPr>
          <p:nvPr>
            <p:ph type="sldNum" sz="quarter" idx="12"/>
          </p:nvPr>
        </p:nvSpPr>
        <p:spPr>
          <a:xfrm>
            <a:off x="7010400" y="4864895"/>
            <a:ext cx="1905000" cy="273844"/>
          </a:xfrm>
        </p:spPr>
        <p:txBody>
          <a:bodyPr/>
          <a:lstStyle/>
          <a:p>
            <a:pPr algn="r"/>
            <a:fld id="{6CC4C413-DBA5-4ACC-8655-01EADCD57C32}" type="slidenum">
              <a:rPr lang="en-US" smtClean="0"/>
              <a:pPr algn="r"/>
              <a:t>13</a:t>
            </a:fld>
            <a:endParaRPr lang="en-US" dirty="0"/>
          </a:p>
        </p:txBody>
      </p:sp>
      <p:sp>
        <p:nvSpPr>
          <p:cNvPr id="7" name="TextBox 6"/>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pic>
        <p:nvPicPr>
          <p:cNvPr id="2" name="EB-5_External_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12982" y="4236720"/>
            <a:ext cx="609600" cy="609600"/>
          </a:xfrm>
          <a:prstGeom prst="rect">
            <a:avLst/>
          </a:prstGeom>
        </p:spPr>
      </p:pic>
    </p:spTree>
    <p:extLst>
      <p:ext uri="{BB962C8B-B14F-4D97-AF65-F5344CB8AC3E}">
        <p14:creationId xmlns:p14="http://schemas.microsoft.com/office/powerpoint/2010/main" val="269818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608" y="1645920"/>
            <a:ext cx="8549640" cy="3188970"/>
          </a:xfrm>
        </p:spPr>
        <p:txBody>
          <a:bodyPr>
            <a:noAutofit/>
          </a:bodyPr>
          <a:lstStyle/>
          <a:p>
            <a:pPr marL="0" lvl="0" indent="0">
              <a:buNone/>
            </a:pPr>
            <a:r>
              <a:rPr lang="en-US" sz="2400" dirty="0"/>
              <a:t>Substantive </a:t>
            </a:r>
            <a:r>
              <a:rPr lang="en-US" sz="2400" dirty="0" smtClean="0"/>
              <a:t>Communications</a:t>
            </a:r>
            <a:endParaRPr lang="en-US" sz="2400" dirty="0"/>
          </a:p>
          <a:p>
            <a:pPr lvl="0"/>
            <a:r>
              <a:rPr lang="en-US" sz="2200" dirty="0" smtClean="0"/>
              <a:t>Under </a:t>
            </a:r>
            <a:r>
              <a:rPr lang="en-US" sz="2200" dirty="0"/>
              <a:t>the EB-5 Protocols, </a:t>
            </a:r>
            <a:r>
              <a:rPr lang="en-US" sz="2200" dirty="0" smtClean="0"/>
              <a:t>substantive </a:t>
            </a:r>
            <a:r>
              <a:rPr lang="en-US" sz="2200" dirty="0"/>
              <a:t>communications require memorialization and filing in the EB-5 case </a:t>
            </a:r>
            <a:r>
              <a:rPr lang="en-US" sz="2200" dirty="0" smtClean="0"/>
              <a:t>file.</a:t>
            </a:r>
          </a:p>
          <a:p>
            <a:r>
              <a:rPr lang="en-US" sz="2200" dirty="0"/>
              <a:t>Substantive communications are interactions in which there is a discussion of facts specific to an EB-5 case.  In particular, substantive communications will also involve application of these facts to DHS and USCIS policy or to the processing of EB-5 petitions or applications, with a view toward impacting the facts considered and the adjudication of the case.</a:t>
            </a:r>
          </a:p>
          <a:p>
            <a:pPr lvl="0"/>
            <a:endParaRPr lang="en-US" sz="2400" dirty="0">
              <a:solidFill>
                <a:srgbClr val="0000CC"/>
              </a:solidFill>
            </a:endParaRPr>
          </a:p>
          <a:p>
            <a:pPr marL="0" indent="0">
              <a:buNone/>
            </a:pPr>
            <a:endParaRPr lang="en-US" sz="2400" dirty="0"/>
          </a:p>
        </p:txBody>
      </p:sp>
      <p:sp>
        <p:nvSpPr>
          <p:cNvPr id="5" name="Title 1"/>
          <p:cNvSpPr>
            <a:spLocks noGrp="1"/>
          </p:cNvSpPr>
          <p:nvPr>
            <p:ph type="title"/>
          </p:nvPr>
        </p:nvSpPr>
        <p:spPr>
          <a:xfrm>
            <a:off x="292608" y="292608"/>
            <a:ext cx="7134225" cy="857250"/>
          </a:xfrm>
        </p:spPr>
        <p:txBody>
          <a:bodyPr>
            <a:noAutofit/>
          </a:bodyPr>
          <a:lstStyle/>
          <a:p>
            <a:pPr algn="l"/>
            <a:r>
              <a:rPr lang="en-US" sz="2600" dirty="0" smtClean="0"/>
              <a:t>PROCEDURES FOR STAKEHOLDER CONTACTS REGARDING SPECIFIC PETITIONS OR APPLICATIONS</a:t>
            </a:r>
            <a:endParaRPr lang="en-US" sz="2600" dirty="0"/>
          </a:p>
        </p:txBody>
      </p:sp>
      <p:sp>
        <p:nvSpPr>
          <p:cNvPr id="4" name="Slide Number Placeholder 3"/>
          <p:cNvSpPr>
            <a:spLocks noGrp="1"/>
          </p:cNvSpPr>
          <p:nvPr>
            <p:ph type="sldNum" sz="quarter" idx="12"/>
          </p:nvPr>
        </p:nvSpPr>
        <p:spPr>
          <a:xfrm>
            <a:off x="7010400" y="4864895"/>
            <a:ext cx="1831848" cy="273844"/>
          </a:xfrm>
        </p:spPr>
        <p:txBody>
          <a:bodyPr/>
          <a:lstStyle/>
          <a:p>
            <a:pPr algn="r"/>
            <a:fld id="{6CC4C413-DBA5-4ACC-8655-01EADCD57C32}" type="slidenum">
              <a:rPr lang="en-US" smtClean="0"/>
              <a:pPr algn="r"/>
              <a:t>14</a:t>
            </a:fld>
            <a:endParaRPr lang="en-US" dirty="0"/>
          </a:p>
        </p:txBody>
      </p:sp>
      <p:sp>
        <p:nvSpPr>
          <p:cNvPr id="6" name="TextBox 5"/>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pic>
        <p:nvPicPr>
          <p:cNvPr id="2" name="EB-5_External_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83880" y="2526030"/>
            <a:ext cx="609600" cy="609600"/>
          </a:xfrm>
          <a:prstGeom prst="rect">
            <a:avLst/>
          </a:prstGeom>
        </p:spPr>
      </p:pic>
    </p:spTree>
    <p:extLst>
      <p:ext uri="{BB962C8B-B14F-4D97-AF65-F5344CB8AC3E}">
        <p14:creationId xmlns:p14="http://schemas.microsoft.com/office/powerpoint/2010/main" val="18816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6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3370" y="1645920"/>
            <a:ext cx="8549640" cy="3188970"/>
          </a:xfrm>
        </p:spPr>
        <p:txBody>
          <a:bodyPr>
            <a:normAutofit/>
          </a:bodyPr>
          <a:lstStyle/>
          <a:p>
            <a:pPr marL="0" lvl="0" indent="0">
              <a:buNone/>
            </a:pPr>
            <a:r>
              <a:rPr lang="en-US" sz="2400" dirty="0" smtClean="0"/>
              <a:t>Substantive Communications (cont.)</a:t>
            </a:r>
            <a:endParaRPr lang="en-US" sz="2400" dirty="0"/>
          </a:p>
          <a:p>
            <a:r>
              <a:rPr lang="en-US" sz="2200" dirty="0" smtClean="0"/>
              <a:t>The determination of whether a communication is “substantive” must be made with regard to whether such communication has the likelihood of impacting or was considered in the adjudication of an EB-5 application or petition. </a:t>
            </a:r>
            <a:endParaRPr lang="en-US" sz="2200" dirty="0"/>
          </a:p>
          <a:p>
            <a:pPr marL="0" indent="0">
              <a:buNone/>
            </a:pPr>
            <a:endParaRPr lang="en-US" sz="2400" dirty="0"/>
          </a:p>
        </p:txBody>
      </p:sp>
      <p:sp>
        <p:nvSpPr>
          <p:cNvPr id="5" name="Title 1"/>
          <p:cNvSpPr>
            <a:spLocks noGrp="1"/>
          </p:cNvSpPr>
          <p:nvPr>
            <p:ph type="title"/>
          </p:nvPr>
        </p:nvSpPr>
        <p:spPr>
          <a:xfrm>
            <a:off x="292608" y="292608"/>
            <a:ext cx="6981825" cy="1284922"/>
          </a:xfrm>
        </p:spPr>
        <p:txBody>
          <a:bodyPr>
            <a:noAutofit/>
          </a:bodyPr>
          <a:lstStyle/>
          <a:p>
            <a:pPr algn="l"/>
            <a:r>
              <a:rPr lang="en-US" sz="2600" dirty="0" smtClean="0"/>
              <a:t>PROCEDURES FOR STAKEHOLDER CONTACTS REGARDING SPECIFIC PETITIONS OR APPLICATIONS</a:t>
            </a:r>
            <a:endParaRPr lang="en-US" sz="2600" dirty="0"/>
          </a:p>
        </p:txBody>
      </p:sp>
      <p:sp>
        <p:nvSpPr>
          <p:cNvPr id="4" name="Slide Number Placeholder 3"/>
          <p:cNvSpPr>
            <a:spLocks noGrp="1"/>
          </p:cNvSpPr>
          <p:nvPr>
            <p:ph type="sldNum" sz="quarter" idx="12"/>
          </p:nvPr>
        </p:nvSpPr>
        <p:spPr>
          <a:xfrm>
            <a:off x="7010400" y="4864895"/>
            <a:ext cx="1832610" cy="273844"/>
          </a:xfrm>
        </p:spPr>
        <p:txBody>
          <a:bodyPr/>
          <a:lstStyle/>
          <a:p>
            <a:pPr algn="r"/>
            <a:fld id="{6CC4C413-DBA5-4ACC-8655-01EADCD57C32}" type="slidenum">
              <a:rPr lang="en-US" smtClean="0"/>
              <a:pPr algn="r"/>
              <a:t>15</a:t>
            </a:fld>
            <a:endParaRPr lang="en-US"/>
          </a:p>
        </p:txBody>
      </p:sp>
      <p:sp>
        <p:nvSpPr>
          <p:cNvPr id="6" name="TextBox 5"/>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pic>
        <p:nvPicPr>
          <p:cNvPr id="2" name="EB-5_External_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75320" y="4255295"/>
            <a:ext cx="609600" cy="609600"/>
          </a:xfrm>
          <a:prstGeom prst="rect">
            <a:avLst/>
          </a:prstGeom>
        </p:spPr>
      </p:pic>
    </p:spTree>
    <p:extLst>
      <p:ext uri="{BB962C8B-B14F-4D97-AF65-F5344CB8AC3E}">
        <p14:creationId xmlns:p14="http://schemas.microsoft.com/office/powerpoint/2010/main" val="44736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0" y="1645920"/>
            <a:ext cx="8549640" cy="3188970"/>
          </a:xfrm>
        </p:spPr>
        <p:txBody>
          <a:bodyPr>
            <a:normAutofit/>
          </a:bodyPr>
          <a:lstStyle/>
          <a:p>
            <a:pPr marL="0" lvl="0" indent="0">
              <a:buNone/>
            </a:pPr>
            <a:r>
              <a:rPr lang="en-US" dirty="0"/>
              <a:t>Substantive Communications (cont.)</a:t>
            </a:r>
          </a:p>
          <a:p>
            <a:r>
              <a:rPr lang="en-US" sz="2200" dirty="0" smtClean="0"/>
              <a:t>These </a:t>
            </a:r>
            <a:r>
              <a:rPr lang="en-US" sz="2200" dirty="0"/>
              <a:t>"substantive" </a:t>
            </a:r>
            <a:r>
              <a:rPr lang="en-US" sz="2200" dirty="0" smtClean="0"/>
              <a:t>communications may also include </a:t>
            </a:r>
            <a:r>
              <a:rPr lang="en-US" sz="2200" dirty="0"/>
              <a:t>conversations with a stakeholder that include directing or pressuring the senior official to become involved in any aspect of the processing of a particular EB-5 case or that actually leads to the senior official's involvement in such case processing</a:t>
            </a:r>
            <a:r>
              <a:rPr lang="en-US" sz="2200" dirty="0" smtClean="0"/>
              <a:t>.</a:t>
            </a:r>
            <a:endParaRPr lang="en-US" sz="2200" dirty="0"/>
          </a:p>
          <a:p>
            <a:pPr marL="0" indent="0">
              <a:buNone/>
            </a:pPr>
            <a:endParaRPr lang="en-US" dirty="0"/>
          </a:p>
        </p:txBody>
      </p:sp>
      <p:sp>
        <p:nvSpPr>
          <p:cNvPr id="5" name="Title 1"/>
          <p:cNvSpPr>
            <a:spLocks noGrp="1"/>
          </p:cNvSpPr>
          <p:nvPr>
            <p:ph type="title"/>
          </p:nvPr>
        </p:nvSpPr>
        <p:spPr>
          <a:xfrm>
            <a:off x="292608" y="292608"/>
            <a:ext cx="6981825" cy="1239202"/>
          </a:xfrm>
        </p:spPr>
        <p:txBody>
          <a:bodyPr>
            <a:noAutofit/>
          </a:bodyPr>
          <a:lstStyle/>
          <a:p>
            <a:pPr algn="l"/>
            <a:r>
              <a:rPr lang="en-US" sz="2600" dirty="0" smtClean="0"/>
              <a:t>PROCEDURES FOR STAKEHOLDER CONTACTS REGARDING SPECIFIC PETITIONS OR APPLICATIONS</a:t>
            </a:r>
            <a:endParaRPr lang="en-US" sz="2600" dirty="0"/>
          </a:p>
        </p:txBody>
      </p:sp>
      <p:sp>
        <p:nvSpPr>
          <p:cNvPr id="4" name="Slide Number Placeholder 3"/>
          <p:cNvSpPr>
            <a:spLocks noGrp="1"/>
          </p:cNvSpPr>
          <p:nvPr>
            <p:ph type="sldNum" sz="quarter" idx="12"/>
          </p:nvPr>
        </p:nvSpPr>
        <p:spPr>
          <a:xfrm>
            <a:off x="7010400" y="4864895"/>
            <a:ext cx="1905000" cy="273844"/>
          </a:xfrm>
        </p:spPr>
        <p:txBody>
          <a:bodyPr/>
          <a:lstStyle/>
          <a:p>
            <a:pPr algn="r"/>
            <a:fld id="{6CC4C413-DBA5-4ACC-8655-01EADCD57C32}" type="slidenum">
              <a:rPr lang="en-US" smtClean="0"/>
              <a:pPr algn="r"/>
              <a:t>16</a:t>
            </a:fld>
            <a:endParaRPr lang="en-US"/>
          </a:p>
        </p:txBody>
      </p:sp>
      <p:sp>
        <p:nvSpPr>
          <p:cNvPr id="6" name="TextBox 5"/>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pic>
        <p:nvPicPr>
          <p:cNvPr id="2" name="EB-5_External_Slide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14360" y="4225290"/>
            <a:ext cx="609600" cy="609600"/>
          </a:xfrm>
          <a:prstGeom prst="rect">
            <a:avLst/>
          </a:prstGeom>
        </p:spPr>
      </p:pic>
    </p:spTree>
    <p:extLst>
      <p:ext uri="{BB962C8B-B14F-4D97-AF65-F5344CB8AC3E}">
        <p14:creationId xmlns:p14="http://schemas.microsoft.com/office/powerpoint/2010/main" val="35805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3370" y="1645920"/>
            <a:ext cx="8549640" cy="3188970"/>
          </a:xfrm>
        </p:spPr>
        <p:txBody>
          <a:bodyPr>
            <a:normAutofit/>
          </a:bodyPr>
          <a:lstStyle/>
          <a:p>
            <a:pPr marL="0" lvl="0" indent="0">
              <a:buNone/>
            </a:pPr>
            <a:r>
              <a:rPr lang="en-US" sz="2400" dirty="0" smtClean="0"/>
              <a:t>Substantive Communications (cont.)</a:t>
            </a:r>
            <a:endParaRPr lang="en-US" sz="2400" dirty="0"/>
          </a:p>
          <a:p>
            <a:r>
              <a:rPr lang="en-US" sz="2200" dirty="0" smtClean="0"/>
              <a:t>Examples of substantive communications include, but are not limited to, communications relating to:</a:t>
            </a:r>
          </a:p>
          <a:p>
            <a:pPr lvl="1">
              <a:buFont typeface="Courier New" panose="02070309020205020404" pitchFamily="49" charset="0"/>
              <a:buChar char="o"/>
            </a:pPr>
            <a:r>
              <a:rPr lang="en-US" sz="2000" dirty="0" smtClean="0"/>
              <a:t>Any </a:t>
            </a:r>
            <a:r>
              <a:rPr lang="en-US" sz="2000" dirty="0"/>
              <a:t>mandamus case or other litigation; </a:t>
            </a:r>
          </a:p>
          <a:p>
            <a:pPr lvl="1">
              <a:buFont typeface="Courier New" panose="02070309020205020404" pitchFamily="49" charset="0"/>
              <a:buChar char="o"/>
            </a:pPr>
            <a:r>
              <a:rPr lang="en-US" sz="2000" dirty="0"/>
              <a:t>Advocacy letters from </a:t>
            </a:r>
            <a:r>
              <a:rPr lang="en-US" sz="2000" dirty="0" smtClean="0"/>
              <a:t>Congress</a:t>
            </a:r>
            <a:r>
              <a:rPr lang="en-US" sz="2000" dirty="0"/>
              <a:t>, congressional staff and </a:t>
            </a:r>
            <a:r>
              <a:rPr lang="en-US" sz="2000" dirty="0" smtClean="0"/>
              <a:t>state or local elected </a:t>
            </a:r>
            <a:r>
              <a:rPr lang="en-US" sz="2000" dirty="0"/>
              <a:t>officials; </a:t>
            </a:r>
            <a:endParaRPr lang="en-US" sz="2000" dirty="0" smtClean="0"/>
          </a:p>
          <a:p>
            <a:pPr lvl="1">
              <a:buFont typeface="Courier New" panose="02070309020205020404" pitchFamily="49" charset="0"/>
              <a:buChar char="o"/>
            </a:pPr>
            <a:r>
              <a:rPr lang="en-US" sz="2000" dirty="0"/>
              <a:t>Any communication from the USCIS Director’s </a:t>
            </a:r>
            <a:r>
              <a:rPr lang="en-US" sz="2000" dirty="0" smtClean="0"/>
              <a:t>Office. </a:t>
            </a:r>
            <a:endParaRPr lang="en-US" sz="2000" dirty="0"/>
          </a:p>
          <a:p>
            <a:pPr lvl="0"/>
            <a:endParaRPr lang="en-US" sz="2400" dirty="0" smtClean="0"/>
          </a:p>
          <a:p>
            <a:pPr lvl="0"/>
            <a:endParaRPr lang="en-US" sz="2400" dirty="0"/>
          </a:p>
          <a:p>
            <a:pPr marL="0" indent="0">
              <a:buNone/>
            </a:pPr>
            <a:endParaRPr lang="en-US" sz="2400" dirty="0"/>
          </a:p>
        </p:txBody>
      </p:sp>
      <p:sp>
        <p:nvSpPr>
          <p:cNvPr id="6" name="Title 1"/>
          <p:cNvSpPr>
            <a:spLocks noGrp="1"/>
          </p:cNvSpPr>
          <p:nvPr>
            <p:ph type="title"/>
          </p:nvPr>
        </p:nvSpPr>
        <p:spPr>
          <a:xfrm>
            <a:off x="292608" y="292608"/>
            <a:ext cx="6981825" cy="1239202"/>
          </a:xfrm>
        </p:spPr>
        <p:txBody>
          <a:bodyPr>
            <a:noAutofit/>
          </a:bodyPr>
          <a:lstStyle/>
          <a:p>
            <a:pPr algn="l"/>
            <a:r>
              <a:rPr lang="en-US" sz="2600" dirty="0" smtClean="0"/>
              <a:t>PROCEDURES FOR STAKEHOLDER CONTACTS REGARDING SPECIFIC PETITIONS OR APPLICATIONS</a:t>
            </a:r>
            <a:endParaRPr lang="en-US" sz="2600" dirty="0"/>
          </a:p>
        </p:txBody>
      </p:sp>
      <p:sp>
        <p:nvSpPr>
          <p:cNvPr id="4" name="Slide Number Placeholder 3"/>
          <p:cNvSpPr>
            <a:spLocks noGrp="1"/>
          </p:cNvSpPr>
          <p:nvPr>
            <p:ph type="sldNum" sz="quarter" idx="12"/>
          </p:nvPr>
        </p:nvSpPr>
        <p:spPr>
          <a:xfrm>
            <a:off x="7010400" y="4864895"/>
            <a:ext cx="1832610" cy="273844"/>
          </a:xfrm>
        </p:spPr>
        <p:txBody>
          <a:bodyPr/>
          <a:lstStyle/>
          <a:p>
            <a:pPr algn="r"/>
            <a:fld id="{6CC4C413-DBA5-4ACC-8655-01EADCD57C32}" type="slidenum">
              <a:rPr lang="en-US" smtClean="0"/>
              <a:pPr algn="r"/>
              <a:t>17</a:t>
            </a:fld>
            <a:endParaRPr lang="en-US" dirty="0"/>
          </a:p>
        </p:txBody>
      </p:sp>
      <p:sp>
        <p:nvSpPr>
          <p:cNvPr id="7" name="TextBox 6"/>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pic>
        <p:nvPicPr>
          <p:cNvPr id="2" name="EB-5_External_Slide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34559" y="4263390"/>
            <a:ext cx="609600" cy="609600"/>
          </a:xfrm>
          <a:prstGeom prst="rect">
            <a:avLst/>
          </a:prstGeom>
        </p:spPr>
      </p:pic>
    </p:spTree>
    <p:extLst>
      <p:ext uri="{BB962C8B-B14F-4D97-AF65-F5344CB8AC3E}">
        <p14:creationId xmlns:p14="http://schemas.microsoft.com/office/powerpoint/2010/main" val="3112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1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3370" y="1645920"/>
            <a:ext cx="8549640" cy="3188970"/>
          </a:xfrm>
        </p:spPr>
        <p:txBody>
          <a:bodyPr>
            <a:normAutofit/>
          </a:bodyPr>
          <a:lstStyle/>
          <a:p>
            <a:pPr marL="0" lvl="0" indent="0">
              <a:buNone/>
            </a:pPr>
            <a:r>
              <a:rPr lang="en-US" dirty="0" smtClean="0"/>
              <a:t>Substantive Communications (cont.)</a:t>
            </a:r>
            <a:endParaRPr lang="en-US" dirty="0"/>
          </a:p>
          <a:p>
            <a:pPr lvl="1">
              <a:buFont typeface="Courier New" panose="02070309020205020404" pitchFamily="49" charset="0"/>
              <a:buChar char="o"/>
            </a:pPr>
            <a:r>
              <a:rPr lang="en-US" dirty="0" smtClean="0"/>
              <a:t>Any submission or offering of facts for consideration in the adjudication;</a:t>
            </a:r>
            <a:r>
              <a:rPr lang="en-US" dirty="0" smtClean="0">
                <a:solidFill>
                  <a:srgbClr val="0000CC"/>
                </a:solidFill>
              </a:rPr>
              <a:t> </a:t>
            </a:r>
          </a:p>
          <a:p>
            <a:pPr lvl="1">
              <a:buFont typeface="Courier New" panose="02070309020205020404" pitchFamily="49" charset="0"/>
              <a:buChar char="o"/>
            </a:pPr>
            <a:r>
              <a:rPr lang="en-US" dirty="0"/>
              <a:t>Any case that requires supervisory intervention or processing outside of the normal processing flow (such as a priority date change); </a:t>
            </a:r>
            <a:r>
              <a:rPr lang="en-US" dirty="0" smtClean="0"/>
              <a:t>and</a:t>
            </a:r>
            <a:endParaRPr lang="en-US" dirty="0" smtClean="0">
              <a:solidFill>
                <a:srgbClr val="0000CC"/>
              </a:solidFill>
            </a:endParaRPr>
          </a:p>
          <a:p>
            <a:pPr lvl="1">
              <a:buFont typeface="Courier New" panose="02070309020205020404" pitchFamily="49" charset="0"/>
              <a:buChar char="o"/>
            </a:pPr>
            <a:r>
              <a:rPr lang="en-US" dirty="0"/>
              <a:t>Any USCIS Requests for </a:t>
            </a:r>
            <a:r>
              <a:rPr lang="en-US" dirty="0" smtClean="0"/>
              <a:t>Clarification.</a:t>
            </a:r>
          </a:p>
          <a:p>
            <a:pPr marL="0" indent="0">
              <a:buNone/>
            </a:pPr>
            <a:endParaRPr lang="en-US" dirty="0"/>
          </a:p>
        </p:txBody>
      </p:sp>
      <p:sp>
        <p:nvSpPr>
          <p:cNvPr id="6" name="Title 1"/>
          <p:cNvSpPr>
            <a:spLocks noGrp="1"/>
          </p:cNvSpPr>
          <p:nvPr>
            <p:ph type="title"/>
          </p:nvPr>
        </p:nvSpPr>
        <p:spPr>
          <a:xfrm>
            <a:off x="292608" y="292608"/>
            <a:ext cx="6981825" cy="1239202"/>
          </a:xfrm>
        </p:spPr>
        <p:txBody>
          <a:bodyPr>
            <a:noAutofit/>
          </a:bodyPr>
          <a:lstStyle/>
          <a:p>
            <a:pPr algn="l"/>
            <a:r>
              <a:rPr lang="en-US" sz="2600" dirty="0" smtClean="0"/>
              <a:t>PROCEDURES FOR STAKEHOLDER CONTACTS REGARDING SPECIFIC PETITIONS OR APPLICATIONS</a:t>
            </a:r>
            <a:endParaRPr lang="en-US" sz="2600" dirty="0"/>
          </a:p>
        </p:txBody>
      </p:sp>
      <p:sp>
        <p:nvSpPr>
          <p:cNvPr id="4" name="Slide Number Placeholder 3"/>
          <p:cNvSpPr>
            <a:spLocks noGrp="1"/>
          </p:cNvSpPr>
          <p:nvPr>
            <p:ph type="sldNum" sz="quarter" idx="12"/>
          </p:nvPr>
        </p:nvSpPr>
        <p:spPr>
          <a:xfrm>
            <a:off x="7010400" y="4864895"/>
            <a:ext cx="1832610" cy="273844"/>
          </a:xfrm>
        </p:spPr>
        <p:txBody>
          <a:bodyPr/>
          <a:lstStyle/>
          <a:p>
            <a:pPr algn="r"/>
            <a:fld id="{6CC4C413-DBA5-4ACC-8655-01EADCD57C32}" type="slidenum">
              <a:rPr lang="en-US" smtClean="0"/>
              <a:pPr algn="r"/>
              <a:t>18</a:t>
            </a:fld>
            <a:endParaRPr lang="en-US" dirty="0"/>
          </a:p>
        </p:txBody>
      </p:sp>
      <p:sp>
        <p:nvSpPr>
          <p:cNvPr id="7" name="TextBox 6"/>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pic>
        <p:nvPicPr>
          <p:cNvPr id="2" name="EB-5_External_Slide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33410" y="4247886"/>
            <a:ext cx="609600" cy="609600"/>
          </a:xfrm>
          <a:prstGeom prst="rect">
            <a:avLst/>
          </a:prstGeom>
        </p:spPr>
      </p:pic>
    </p:spTree>
    <p:extLst>
      <p:ext uri="{BB962C8B-B14F-4D97-AF65-F5344CB8AC3E}">
        <p14:creationId xmlns:p14="http://schemas.microsoft.com/office/powerpoint/2010/main" val="297653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1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3370" y="1645920"/>
            <a:ext cx="8549640" cy="3188970"/>
          </a:xfrm>
        </p:spPr>
        <p:txBody>
          <a:bodyPr>
            <a:normAutofit/>
          </a:bodyPr>
          <a:lstStyle/>
          <a:p>
            <a:pPr marL="0" lvl="0" indent="0">
              <a:buNone/>
            </a:pPr>
            <a:endParaRPr lang="en-US" sz="2400" dirty="0" smtClean="0"/>
          </a:p>
          <a:p>
            <a:pPr marL="0" lvl="0" indent="0">
              <a:buNone/>
            </a:pPr>
            <a:endParaRPr lang="en-US" dirty="0"/>
          </a:p>
          <a:p>
            <a:pPr marL="0" lvl="0" indent="0">
              <a:buNone/>
            </a:pPr>
            <a:r>
              <a:rPr lang="en-US" sz="2400" dirty="0" smtClean="0"/>
              <a:t>To view examples of procedural and substantive communications, see appendix.</a:t>
            </a:r>
          </a:p>
          <a:p>
            <a:pPr marL="914400" lvl="2" indent="0">
              <a:buNone/>
            </a:pPr>
            <a:endParaRPr lang="en-US" dirty="0" smtClean="0"/>
          </a:p>
          <a:p>
            <a:pPr marL="0" indent="0">
              <a:buNone/>
            </a:pPr>
            <a:endParaRPr lang="en-US" dirty="0"/>
          </a:p>
        </p:txBody>
      </p:sp>
      <p:sp>
        <p:nvSpPr>
          <p:cNvPr id="6" name="Title 1"/>
          <p:cNvSpPr>
            <a:spLocks noGrp="1"/>
          </p:cNvSpPr>
          <p:nvPr>
            <p:ph type="title"/>
          </p:nvPr>
        </p:nvSpPr>
        <p:spPr>
          <a:xfrm>
            <a:off x="292608" y="292608"/>
            <a:ext cx="6981825" cy="1239202"/>
          </a:xfrm>
        </p:spPr>
        <p:txBody>
          <a:bodyPr>
            <a:noAutofit/>
          </a:bodyPr>
          <a:lstStyle/>
          <a:p>
            <a:pPr algn="l"/>
            <a:r>
              <a:rPr lang="en-US" sz="2600" dirty="0" smtClean="0"/>
              <a:t>PROCEDURES FOR STAKEHOLDER CONTACTS REGARDING SPECIFIC PETITIONS OR APPLICATIONS</a:t>
            </a:r>
            <a:endParaRPr lang="en-US" sz="2600" dirty="0"/>
          </a:p>
        </p:txBody>
      </p:sp>
      <p:sp>
        <p:nvSpPr>
          <p:cNvPr id="4" name="Slide Number Placeholder 3"/>
          <p:cNvSpPr>
            <a:spLocks noGrp="1"/>
          </p:cNvSpPr>
          <p:nvPr>
            <p:ph type="sldNum" sz="quarter" idx="12"/>
          </p:nvPr>
        </p:nvSpPr>
        <p:spPr>
          <a:xfrm>
            <a:off x="7010400" y="4864895"/>
            <a:ext cx="1832610" cy="273844"/>
          </a:xfrm>
        </p:spPr>
        <p:txBody>
          <a:bodyPr/>
          <a:lstStyle/>
          <a:p>
            <a:pPr algn="r"/>
            <a:fld id="{6CC4C413-DBA5-4ACC-8655-01EADCD57C32}" type="slidenum">
              <a:rPr lang="en-US" smtClean="0"/>
              <a:pPr algn="r"/>
              <a:t>19</a:t>
            </a:fld>
            <a:endParaRPr lang="en-US" dirty="0"/>
          </a:p>
        </p:txBody>
      </p:sp>
      <p:sp>
        <p:nvSpPr>
          <p:cNvPr id="7" name="TextBox 6"/>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pic>
        <p:nvPicPr>
          <p:cNvPr id="2" name="EB-5_External_Slide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83880" y="4225290"/>
            <a:ext cx="609600" cy="609600"/>
          </a:xfrm>
          <a:prstGeom prst="rect">
            <a:avLst/>
          </a:prstGeom>
        </p:spPr>
      </p:pic>
    </p:spTree>
    <p:extLst>
      <p:ext uri="{BB962C8B-B14F-4D97-AF65-F5344CB8AC3E}">
        <p14:creationId xmlns:p14="http://schemas.microsoft.com/office/powerpoint/2010/main" val="114812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608" y="295275"/>
            <a:ext cx="7010400" cy="857250"/>
          </a:xfrm>
        </p:spPr>
        <p:txBody>
          <a:bodyPr>
            <a:normAutofit/>
          </a:bodyPr>
          <a:lstStyle/>
          <a:p>
            <a:pPr algn="l"/>
            <a:r>
              <a:rPr lang="en-US" sz="2600" dirty="0" smtClean="0">
                <a:latin typeface="Source Sans Pro" pitchFamily="34" charset="0"/>
              </a:rPr>
              <a:t>TRAINING OBJECTIVES</a:t>
            </a:r>
            <a:endParaRPr lang="en-US" sz="2600" dirty="0">
              <a:latin typeface="Source Sans Pro" pitchFamily="34" charset="0"/>
            </a:endParaRPr>
          </a:p>
        </p:txBody>
      </p:sp>
      <p:sp>
        <p:nvSpPr>
          <p:cNvPr id="9" name="Content Placeholder 5"/>
          <p:cNvSpPr>
            <a:spLocks noGrp="1"/>
          </p:cNvSpPr>
          <p:nvPr>
            <p:ph idx="1"/>
          </p:nvPr>
        </p:nvSpPr>
        <p:spPr>
          <a:xfrm>
            <a:off x="292608" y="1188720"/>
            <a:ext cx="8553450" cy="3657600"/>
          </a:xfrm>
        </p:spPr>
        <p:txBody>
          <a:bodyPr>
            <a:normAutofit fontScale="92500" lnSpcReduction="10000"/>
          </a:bodyPr>
          <a:lstStyle/>
          <a:p>
            <a:pPr marL="0" indent="0">
              <a:buNone/>
            </a:pPr>
            <a:r>
              <a:rPr lang="en-US" sz="2600" dirty="0">
                <a:latin typeface="Source Sans Pro" pitchFamily="34" charset="0"/>
              </a:rPr>
              <a:t>You will be able to: </a:t>
            </a:r>
            <a:endParaRPr lang="en-US" sz="2600" dirty="0" smtClean="0">
              <a:latin typeface="Source Sans Pro" pitchFamily="34" charset="0"/>
            </a:endParaRPr>
          </a:p>
          <a:p>
            <a:r>
              <a:rPr lang="en-US" sz="2400" dirty="0" smtClean="0">
                <a:latin typeface="Source Sans Pro" pitchFamily="34" charset="0"/>
              </a:rPr>
              <a:t>Describe the EB-5 program.</a:t>
            </a:r>
          </a:p>
          <a:p>
            <a:r>
              <a:rPr lang="en-US" sz="2400" dirty="0">
                <a:latin typeface="Source Sans Pro" pitchFamily="34" charset="0"/>
              </a:rPr>
              <a:t>Identify the EB-5 Ethics and Integrity </a:t>
            </a:r>
            <a:r>
              <a:rPr lang="en-US" sz="2400" dirty="0" smtClean="0">
                <a:latin typeface="Source Sans Pro" pitchFamily="34" charset="0"/>
              </a:rPr>
              <a:t>Protocols.</a:t>
            </a:r>
            <a:endParaRPr lang="en-US" sz="2400" dirty="0">
              <a:latin typeface="Source Sans Pro" pitchFamily="34" charset="0"/>
            </a:endParaRPr>
          </a:p>
          <a:p>
            <a:r>
              <a:rPr lang="en-US" sz="2400" dirty="0" smtClean="0">
                <a:latin typeface="Source Sans Pro" pitchFamily="34" charset="0"/>
              </a:rPr>
              <a:t>Recognize </a:t>
            </a:r>
            <a:r>
              <a:rPr lang="en-US" sz="2400" dirty="0">
                <a:latin typeface="Source Sans Pro" pitchFamily="34" charset="0"/>
              </a:rPr>
              <a:t>to whom the protocols </a:t>
            </a:r>
            <a:r>
              <a:rPr lang="en-US" sz="2400" dirty="0" smtClean="0">
                <a:latin typeface="Source Sans Pro" pitchFamily="34" charset="0"/>
              </a:rPr>
              <a:t>apply.</a:t>
            </a:r>
            <a:endParaRPr lang="en-US" sz="2400" dirty="0">
              <a:latin typeface="Source Sans Pro" pitchFamily="34" charset="0"/>
            </a:endParaRPr>
          </a:p>
          <a:p>
            <a:r>
              <a:rPr lang="en-US" sz="2400" dirty="0">
                <a:latin typeface="Source Sans Pro" pitchFamily="34" charset="0"/>
              </a:rPr>
              <a:t>Identify the guiding principles for EB-5 </a:t>
            </a:r>
            <a:r>
              <a:rPr lang="en-US" sz="2400" dirty="0" smtClean="0">
                <a:latin typeface="Source Sans Pro" pitchFamily="34" charset="0"/>
              </a:rPr>
              <a:t>processing.</a:t>
            </a:r>
          </a:p>
          <a:p>
            <a:r>
              <a:rPr lang="en-US" sz="2400" dirty="0">
                <a:latin typeface="Source Sans Pro" pitchFamily="34" charset="0"/>
              </a:rPr>
              <a:t>Demonstrate how to handle contacts from stakeholders regarding specific EB-5 </a:t>
            </a:r>
            <a:r>
              <a:rPr lang="en-US" sz="2400" dirty="0" smtClean="0">
                <a:latin typeface="Source Sans Pro" pitchFamily="34" charset="0"/>
              </a:rPr>
              <a:t>cases.</a:t>
            </a:r>
            <a:endParaRPr lang="en-US" sz="2400" dirty="0">
              <a:latin typeface="Source Sans Pro" pitchFamily="34" charset="0"/>
            </a:endParaRPr>
          </a:p>
          <a:p>
            <a:r>
              <a:rPr lang="en-US" sz="2400" dirty="0">
                <a:latin typeface="Source Sans Pro" pitchFamily="34" charset="0"/>
              </a:rPr>
              <a:t>Identify when and how senior leadership may intervene in specific EB-5 </a:t>
            </a:r>
            <a:r>
              <a:rPr lang="en-US" sz="2400" dirty="0" smtClean="0">
                <a:latin typeface="Source Sans Pro" pitchFamily="34" charset="0"/>
              </a:rPr>
              <a:t>cases.</a:t>
            </a:r>
            <a:endParaRPr lang="en-US" sz="2400" dirty="0">
              <a:latin typeface="Source Sans Pro" pitchFamily="34" charset="0"/>
            </a:endParaRPr>
          </a:p>
          <a:p>
            <a:r>
              <a:rPr lang="en-US" sz="2400" dirty="0">
                <a:latin typeface="Source Sans Pro" pitchFamily="34" charset="0"/>
              </a:rPr>
              <a:t>Report suspected violation(s) of the </a:t>
            </a:r>
            <a:r>
              <a:rPr lang="en-US" sz="2400" dirty="0" smtClean="0">
                <a:latin typeface="Source Sans Pro" pitchFamily="34" charset="0"/>
              </a:rPr>
              <a:t>protocols.</a:t>
            </a:r>
            <a:endParaRPr lang="en-US" dirty="0" smtClean="0">
              <a:latin typeface="Source Sans Pro" pitchFamily="34" charset="0"/>
            </a:endParaRPr>
          </a:p>
          <a:p>
            <a:pPr marL="0" indent="0">
              <a:buNone/>
            </a:pPr>
            <a:endParaRPr lang="en-US" dirty="0" smtClean="0">
              <a:latin typeface="Source Sans Pro" pitchFamily="34" charset="0"/>
            </a:endParaRPr>
          </a:p>
          <a:p>
            <a:pPr marL="0" indent="0">
              <a:buNone/>
            </a:pPr>
            <a:endParaRPr lang="en-US" dirty="0">
              <a:latin typeface="Source Sans Pro" pitchFamily="34" charset="0"/>
            </a:endParaRPr>
          </a:p>
        </p:txBody>
      </p:sp>
      <p:sp>
        <p:nvSpPr>
          <p:cNvPr id="4" name="Slide Number Placeholder 3"/>
          <p:cNvSpPr>
            <a:spLocks noGrp="1"/>
          </p:cNvSpPr>
          <p:nvPr>
            <p:ph type="sldNum" sz="quarter" idx="12"/>
          </p:nvPr>
        </p:nvSpPr>
        <p:spPr>
          <a:xfrm>
            <a:off x="7175373" y="4832510"/>
            <a:ext cx="1676400" cy="273844"/>
          </a:xfrm>
        </p:spPr>
        <p:txBody>
          <a:bodyPr/>
          <a:lstStyle/>
          <a:p>
            <a:pPr algn="r"/>
            <a:fld id="{6CC4C413-DBA5-4ACC-8655-01EADCD57C32}" type="slidenum">
              <a:rPr lang="en-US" smtClean="0"/>
              <a:pPr algn="r"/>
              <a:t>2</a:t>
            </a:fld>
            <a:endParaRPr lang="en-US" dirty="0"/>
          </a:p>
        </p:txBody>
      </p:sp>
      <p:sp>
        <p:nvSpPr>
          <p:cNvPr id="5" name="TextBox 4"/>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pic>
        <p:nvPicPr>
          <p:cNvPr id="7" name="EB-5_External_Slide 0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48650" y="4236720"/>
            <a:ext cx="609600" cy="609600"/>
          </a:xfrm>
          <a:prstGeom prst="rect">
            <a:avLst/>
          </a:prstGeom>
        </p:spPr>
      </p:pic>
    </p:spTree>
    <p:extLst>
      <p:ext uri="{BB962C8B-B14F-4D97-AF65-F5344CB8AC3E}">
        <p14:creationId xmlns:p14="http://schemas.microsoft.com/office/powerpoint/2010/main" val="353296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36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93370" y="1645920"/>
            <a:ext cx="8549640" cy="3191256"/>
          </a:xfrm>
        </p:spPr>
        <p:txBody>
          <a:bodyPr>
            <a:normAutofit lnSpcReduction="10000"/>
          </a:bodyPr>
          <a:lstStyle/>
          <a:p>
            <a:pPr marL="0" indent="0">
              <a:buNone/>
            </a:pPr>
            <a:r>
              <a:rPr lang="en-US" sz="2400" dirty="0" smtClean="0"/>
              <a:t>Contacts with EB-5 Petitioners, Applicants and Other Stakeholders</a:t>
            </a:r>
          </a:p>
          <a:p>
            <a:r>
              <a:rPr lang="en-US" sz="2200" dirty="0" smtClean="0"/>
              <a:t>Contacts </a:t>
            </a:r>
            <a:r>
              <a:rPr lang="en-US" sz="2200" dirty="0"/>
              <a:t>from stakeholders should come through the </a:t>
            </a:r>
            <a:r>
              <a:rPr lang="en-US" sz="2200" dirty="0" smtClean="0"/>
              <a:t>USCIS </a:t>
            </a:r>
            <a:r>
              <a:rPr lang="en-US" sz="2200" dirty="0"/>
              <a:t>customer service intake process </a:t>
            </a:r>
            <a:r>
              <a:rPr lang="en-US" sz="2200" dirty="0" smtClean="0"/>
              <a:t>previously </a:t>
            </a:r>
            <a:r>
              <a:rPr lang="en-US" sz="2200" dirty="0"/>
              <a:t>mentioned or through established policies of the relevant office (</a:t>
            </a:r>
            <a:r>
              <a:rPr lang="en-US" sz="2200" dirty="0" smtClean="0"/>
              <a:t>e.g., </a:t>
            </a:r>
            <a:r>
              <a:rPr lang="en-US" sz="2200" dirty="0"/>
              <a:t>CIS Ombudsman, </a:t>
            </a:r>
            <a:r>
              <a:rPr lang="en-US" sz="2200" dirty="0" smtClean="0"/>
              <a:t>Office of Legislative Affairs, Office of Administrative Appeals) </a:t>
            </a:r>
            <a:r>
              <a:rPr lang="en-US" sz="2200" dirty="0"/>
              <a:t>so that the contacts can be tracked and documented. </a:t>
            </a:r>
            <a:endParaRPr lang="en-US" sz="2200" dirty="0" smtClean="0"/>
          </a:p>
          <a:p>
            <a:r>
              <a:rPr lang="en-US" sz="2200" dirty="0"/>
              <a:t>All written </a:t>
            </a:r>
            <a:r>
              <a:rPr lang="en-US" sz="2200" b="1" dirty="0"/>
              <a:t>substantive</a:t>
            </a:r>
            <a:r>
              <a:rPr lang="en-US" sz="2200" dirty="0"/>
              <a:t> communications, in addition to being tracked, must be printed and placed in the </a:t>
            </a:r>
            <a:r>
              <a:rPr lang="en-US" sz="2200" dirty="0" smtClean="0"/>
              <a:t>relevant case file.</a:t>
            </a:r>
            <a:endParaRPr lang="en-US" sz="2200" dirty="0"/>
          </a:p>
        </p:txBody>
      </p:sp>
      <p:sp>
        <p:nvSpPr>
          <p:cNvPr id="5" name="Title 1"/>
          <p:cNvSpPr>
            <a:spLocks noGrp="1"/>
          </p:cNvSpPr>
          <p:nvPr>
            <p:ph type="title"/>
          </p:nvPr>
        </p:nvSpPr>
        <p:spPr>
          <a:xfrm>
            <a:off x="292608" y="292608"/>
            <a:ext cx="6981825" cy="1239202"/>
          </a:xfrm>
        </p:spPr>
        <p:txBody>
          <a:bodyPr>
            <a:noAutofit/>
          </a:bodyPr>
          <a:lstStyle/>
          <a:p>
            <a:pPr algn="l"/>
            <a:r>
              <a:rPr lang="en-US" sz="2600" dirty="0" smtClean="0"/>
              <a:t>PROCEDURES FOR STAKEHOLDER CONTACTS REGARDING SPECIFIC PETITIONS OR APPLICATIONS</a:t>
            </a:r>
            <a:endParaRPr lang="en-US" sz="2600" dirty="0"/>
          </a:p>
        </p:txBody>
      </p:sp>
      <p:sp>
        <p:nvSpPr>
          <p:cNvPr id="3" name="Slide Number Placeholder 2"/>
          <p:cNvSpPr>
            <a:spLocks noGrp="1"/>
          </p:cNvSpPr>
          <p:nvPr>
            <p:ph type="sldNum" sz="quarter" idx="12"/>
          </p:nvPr>
        </p:nvSpPr>
        <p:spPr>
          <a:xfrm>
            <a:off x="7010400" y="4864895"/>
            <a:ext cx="1905000" cy="273844"/>
          </a:xfrm>
        </p:spPr>
        <p:txBody>
          <a:bodyPr/>
          <a:lstStyle/>
          <a:p>
            <a:pPr algn="r"/>
            <a:fld id="{6CC4C413-DBA5-4ACC-8655-01EADCD57C32}" type="slidenum">
              <a:rPr lang="en-US" smtClean="0"/>
              <a:pPr algn="r"/>
              <a:t>20</a:t>
            </a:fld>
            <a:endParaRPr lang="en-US" dirty="0"/>
          </a:p>
        </p:txBody>
      </p:sp>
      <p:sp>
        <p:nvSpPr>
          <p:cNvPr id="7" name="TextBox 6"/>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pic>
        <p:nvPicPr>
          <p:cNvPr id="2" name="EB-5_External_Slide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33410" y="4261671"/>
            <a:ext cx="609600" cy="609600"/>
          </a:xfrm>
          <a:prstGeom prst="rect">
            <a:avLst/>
          </a:prstGeom>
        </p:spPr>
      </p:pic>
    </p:spTree>
    <p:extLst>
      <p:ext uri="{BB962C8B-B14F-4D97-AF65-F5344CB8AC3E}">
        <p14:creationId xmlns:p14="http://schemas.microsoft.com/office/powerpoint/2010/main" val="302819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1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93370" y="1645920"/>
            <a:ext cx="8549640" cy="3188970"/>
          </a:xfrm>
        </p:spPr>
        <p:txBody>
          <a:bodyPr>
            <a:normAutofit/>
          </a:bodyPr>
          <a:lstStyle/>
          <a:p>
            <a:pPr marL="0" indent="0">
              <a:buNone/>
            </a:pPr>
            <a:r>
              <a:rPr lang="en-US" sz="2400" dirty="0" smtClean="0"/>
              <a:t>Contacts with EB-5 Petitioners, Applicants and Other Stakeholders</a:t>
            </a:r>
          </a:p>
          <a:p>
            <a:r>
              <a:rPr lang="en-US" sz="2200" dirty="0" smtClean="0"/>
              <a:t>Any </a:t>
            </a:r>
            <a:r>
              <a:rPr lang="en-US" sz="2200" b="1" dirty="0"/>
              <a:t>substantive</a:t>
            </a:r>
            <a:r>
              <a:rPr lang="en-US" sz="2200" dirty="0"/>
              <a:t> telephonic or non-written communications must </a:t>
            </a:r>
            <a:r>
              <a:rPr lang="en-US" sz="2200" dirty="0" smtClean="0"/>
              <a:t> be </a:t>
            </a:r>
            <a:r>
              <a:rPr lang="en-US" sz="2200" dirty="0"/>
              <a:t>documented (for example, transcribed into a written statement), printed, and placed in the </a:t>
            </a:r>
            <a:r>
              <a:rPr lang="en-US" sz="2200" dirty="0" smtClean="0"/>
              <a:t>relevant case file.</a:t>
            </a:r>
            <a:endParaRPr lang="en-US" sz="2200" dirty="0"/>
          </a:p>
        </p:txBody>
      </p:sp>
      <p:sp>
        <p:nvSpPr>
          <p:cNvPr id="8" name="Title 1"/>
          <p:cNvSpPr>
            <a:spLocks noGrp="1"/>
          </p:cNvSpPr>
          <p:nvPr>
            <p:ph type="title"/>
          </p:nvPr>
        </p:nvSpPr>
        <p:spPr>
          <a:xfrm>
            <a:off x="292608" y="292608"/>
            <a:ext cx="6981825" cy="1239202"/>
          </a:xfrm>
        </p:spPr>
        <p:txBody>
          <a:bodyPr>
            <a:noAutofit/>
          </a:bodyPr>
          <a:lstStyle/>
          <a:p>
            <a:pPr algn="l"/>
            <a:r>
              <a:rPr lang="en-US" sz="2600" dirty="0" smtClean="0"/>
              <a:t>PROCEDURES FOR STAKEHOLDER CONTACTS REGARDING SPECIFIC PETITIONS OR APPLICATIONS</a:t>
            </a:r>
            <a:endParaRPr lang="en-US" sz="2600" dirty="0"/>
          </a:p>
        </p:txBody>
      </p:sp>
      <p:sp>
        <p:nvSpPr>
          <p:cNvPr id="3" name="Slide Number Placeholder 2"/>
          <p:cNvSpPr>
            <a:spLocks noGrp="1"/>
          </p:cNvSpPr>
          <p:nvPr>
            <p:ph type="sldNum" sz="quarter" idx="12"/>
          </p:nvPr>
        </p:nvSpPr>
        <p:spPr>
          <a:xfrm>
            <a:off x="7010400" y="4864895"/>
            <a:ext cx="1832610" cy="273844"/>
          </a:xfrm>
        </p:spPr>
        <p:txBody>
          <a:bodyPr/>
          <a:lstStyle/>
          <a:p>
            <a:pPr algn="r"/>
            <a:fld id="{6CC4C413-DBA5-4ACC-8655-01EADCD57C32}" type="slidenum">
              <a:rPr lang="en-US" smtClean="0"/>
              <a:pPr algn="r"/>
              <a:t>21</a:t>
            </a:fld>
            <a:endParaRPr lang="en-US" dirty="0"/>
          </a:p>
        </p:txBody>
      </p:sp>
      <p:sp>
        <p:nvSpPr>
          <p:cNvPr id="7" name="TextBox 6"/>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pic>
        <p:nvPicPr>
          <p:cNvPr id="2" name="EB-5_External_Slide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83880" y="4243096"/>
            <a:ext cx="609600" cy="609600"/>
          </a:xfrm>
          <a:prstGeom prst="rect">
            <a:avLst/>
          </a:prstGeom>
        </p:spPr>
      </p:pic>
    </p:spTree>
    <p:extLst>
      <p:ext uri="{BB962C8B-B14F-4D97-AF65-F5344CB8AC3E}">
        <p14:creationId xmlns:p14="http://schemas.microsoft.com/office/powerpoint/2010/main" val="3327600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6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93370" y="1645920"/>
            <a:ext cx="8549640" cy="3188970"/>
          </a:xfrm>
        </p:spPr>
        <p:txBody>
          <a:bodyPr>
            <a:normAutofit/>
          </a:bodyPr>
          <a:lstStyle/>
          <a:p>
            <a:pPr marL="0" indent="0">
              <a:buNone/>
            </a:pPr>
            <a:r>
              <a:rPr lang="en-US" sz="2400" dirty="0"/>
              <a:t>Contacts with </a:t>
            </a:r>
            <a:r>
              <a:rPr lang="en-US" sz="2400" dirty="0" smtClean="0"/>
              <a:t>members </a:t>
            </a:r>
            <a:r>
              <a:rPr lang="en-US" sz="2400" dirty="0"/>
              <a:t>of </a:t>
            </a:r>
            <a:r>
              <a:rPr lang="en-US" sz="2400" dirty="0" smtClean="0"/>
              <a:t>Congress </a:t>
            </a:r>
            <a:r>
              <a:rPr lang="en-US" sz="2400" dirty="0"/>
              <a:t>and </a:t>
            </a:r>
            <a:r>
              <a:rPr lang="en-US" sz="2400" dirty="0" smtClean="0"/>
              <a:t>congressional staff</a:t>
            </a:r>
          </a:p>
          <a:p>
            <a:r>
              <a:rPr lang="en-US" sz="2200" dirty="0" smtClean="0"/>
              <a:t>Substantive written contacts and questions must be processed according to established Office of Legislative Affairs procedures.</a:t>
            </a:r>
          </a:p>
          <a:p>
            <a:r>
              <a:rPr lang="en-US" sz="2200" dirty="0" smtClean="0"/>
              <a:t>Congressional </a:t>
            </a:r>
            <a:r>
              <a:rPr lang="en-US" sz="2200" dirty="0"/>
              <a:t>advocacy letters (e.g., </a:t>
            </a:r>
            <a:r>
              <a:rPr lang="en-US" sz="2200" dirty="0" smtClean="0"/>
              <a:t>letter </a:t>
            </a:r>
            <a:r>
              <a:rPr lang="en-US" sz="2200" dirty="0"/>
              <a:t>of </a:t>
            </a:r>
            <a:r>
              <a:rPr lang="en-US" sz="2200" dirty="0" smtClean="0"/>
              <a:t>support</a:t>
            </a:r>
            <a:r>
              <a:rPr lang="en-US" sz="2200" dirty="0"/>
              <a:t>, targeted employment area </a:t>
            </a:r>
            <a:r>
              <a:rPr lang="en-US" sz="2200" dirty="0" smtClean="0"/>
              <a:t>letter</a:t>
            </a:r>
            <a:r>
              <a:rPr lang="en-US" sz="2200" dirty="0"/>
              <a:t>) will be deemed substantive and must be placed in </a:t>
            </a:r>
            <a:r>
              <a:rPr lang="en-US" sz="2200" dirty="0" smtClean="0"/>
              <a:t>the relevant </a:t>
            </a:r>
            <a:r>
              <a:rPr lang="en-US" sz="2200" dirty="0"/>
              <a:t>case </a:t>
            </a:r>
            <a:r>
              <a:rPr lang="en-US" sz="2200" dirty="0" smtClean="0"/>
              <a:t>file.</a:t>
            </a:r>
            <a:endParaRPr lang="en-US" sz="2200" dirty="0"/>
          </a:p>
          <a:p>
            <a:pPr marL="457200" lvl="1" indent="0">
              <a:buNone/>
            </a:pPr>
            <a:endParaRPr lang="en-US" sz="2400" dirty="0"/>
          </a:p>
        </p:txBody>
      </p:sp>
      <p:sp>
        <p:nvSpPr>
          <p:cNvPr id="5" name="Title 1"/>
          <p:cNvSpPr>
            <a:spLocks noGrp="1"/>
          </p:cNvSpPr>
          <p:nvPr>
            <p:ph type="title"/>
          </p:nvPr>
        </p:nvSpPr>
        <p:spPr>
          <a:xfrm>
            <a:off x="292608" y="292608"/>
            <a:ext cx="6981825" cy="1239202"/>
          </a:xfrm>
        </p:spPr>
        <p:txBody>
          <a:bodyPr>
            <a:noAutofit/>
          </a:bodyPr>
          <a:lstStyle/>
          <a:p>
            <a:pPr algn="l"/>
            <a:r>
              <a:rPr lang="en-US" sz="2600" dirty="0" smtClean="0"/>
              <a:t>PROCEDURES FOR STAKEHOLDER CONTACTS REGARDING SPECIFIC PETITIONS OR APPLICATIONS</a:t>
            </a:r>
            <a:endParaRPr lang="en-US" sz="2600" dirty="0"/>
          </a:p>
        </p:txBody>
      </p:sp>
      <p:sp>
        <p:nvSpPr>
          <p:cNvPr id="3" name="Slide Number Placeholder 2"/>
          <p:cNvSpPr>
            <a:spLocks noGrp="1"/>
          </p:cNvSpPr>
          <p:nvPr>
            <p:ph type="sldNum" sz="quarter" idx="12"/>
          </p:nvPr>
        </p:nvSpPr>
        <p:spPr>
          <a:xfrm>
            <a:off x="7010400" y="4864895"/>
            <a:ext cx="1832610" cy="273844"/>
          </a:xfrm>
        </p:spPr>
        <p:txBody>
          <a:bodyPr/>
          <a:lstStyle/>
          <a:p>
            <a:pPr algn="r"/>
            <a:fld id="{6CC4C413-DBA5-4ACC-8655-01EADCD57C32}" type="slidenum">
              <a:rPr lang="en-US" smtClean="0"/>
              <a:pPr algn="r"/>
              <a:t>22</a:t>
            </a:fld>
            <a:endParaRPr lang="en-US"/>
          </a:p>
        </p:txBody>
      </p:sp>
      <p:sp>
        <p:nvSpPr>
          <p:cNvPr id="7" name="TextBox 6"/>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pic>
        <p:nvPicPr>
          <p:cNvPr id="2" name="EB-5_External_Slide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33410" y="4261441"/>
            <a:ext cx="609600" cy="609600"/>
          </a:xfrm>
          <a:prstGeom prst="rect">
            <a:avLst/>
          </a:prstGeom>
        </p:spPr>
      </p:pic>
    </p:spTree>
    <p:extLst>
      <p:ext uri="{BB962C8B-B14F-4D97-AF65-F5344CB8AC3E}">
        <p14:creationId xmlns:p14="http://schemas.microsoft.com/office/powerpoint/2010/main" val="1835961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93370" y="1645920"/>
            <a:ext cx="8549640" cy="3188970"/>
          </a:xfrm>
        </p:spPr>
        <p:txBody>
          <a:bodyPr>
            <a:normAutofit/>
          </a:bodyPr>
          <a:lstStyle/>
          <a:p>
            <a:pPr marL="0" indent="0">
              <a:buNone/>
            </a:pPr>
            <a:r>
              <a:rPr lang="en-US" sz="2400" dirty="0"/>
              <a:t>Contacts with </a:t>
            </a:r>
            <a:r>
              <a:rPr lang="en-US" sz="2400" dirty="0" smtClean="0"/>
              <a:t>members </a:t>
            </a:r>
            <a:r>
              <a:rPr lang="en-US" sz="2400" dirty="0"/>
              <a:t>of </a:t>
            </a:r>
            <a:r>
              <a:rPr lang="en-US" sz="2400" dirty="0" smtClean="0"/>
              <a:t>Congress </a:t>
            </a:r>
            <a:r>
              <a:rPr lang="en-US" sz="2400" dirty="0"/>
              <a:t>and </a:t>
            </a:r>
            <a:r>
              <a:rPr lang="en-US" sz="2400" dirty="0" smtClean="0"/>
              <a:t>congressional staff</a:t>
            </a:r>
          </a:p>
          <a:p>
            <a:r>
              <a:rPr lang="en-US" sz="2200" dirty="0" smtClean="0"/>
              <a:t>Non-substantive </a:t>
            </a:r>
            <a:r>
              <a:rPr lang="en-US" sz="2200" dirty="0"/>
              <a:t>communications must </a:t>
            </a:r>
            <a:r>
              <a:rPr lang="en-US" sz="2200" dirty="0" smtClean="0"/>
              <a:t>be tracked according to </a:t>
            </a:r>
            <a:r>
              <a:rPr lang="en-US" sz="2200" dirty="0"/>
              <a:t>Office of Legislative Affairs procedures.</a:t>
            </a:r>
            <a:endParaRPr lang="en-US" sz="2200" dirty="0" smtClean="0"/>
          </a:p>
          <a:p>
            <a:r>
              <a:rPr lang="en-US" sz="2200" dirty="0" smtClean="0"/>
              <a:t>Oral communications from Congress or staff should be referred to the Office </a:t>
            </a:r>
            <a:r>
              <a:rPr lang="en-US" sz="2200" dirty="0"/>
              <a:t>of Legislative </a:t>
            </a:r>
            <a:r>
              <a:rPr lang="en-US" sz="2200" dirty="0" smtClean="0"/>
              <a:t>Affairs.</a:t>
            </a:r>
          </a:p>
          <a:p>
            <a:pPr lvl="1"/>
            <a:endParaRPr lang="en-US" sz="2400" dirty="0"/>
          </a:p>
        </p:txBody>
      </p:sp>
      <p:sp>
        <p:nvSpPr>
          <p:cNvPr id="8" name="Title 1"/>
          <p:cNvSpPr>
            <a:spLocks noGrp="1"/>
          </p:cNvSpPr>
          <p:nvPr>
            <p:ph type="title"/>
          </p:nvPr>
        </p:nvSpPr>
        <p:spPr>
          <a:xfrm>
            <a:off x="292608" y="292608"/>
            <a:ext cx="6981825" cy="1239202"/>
          </a:xfrm>
        </p:spPr>
        <p:txBody>
          <a:bodyPr>
            <a:noAutofit/>
          </a:bodyPr>
          <a:lstStyle/>
          <a:p>
            <a:pPr algn="l"/>
            <a:r>
              <a:rPr lang="en-US" sz="2600" dirty="0" smtClean="0"/>
              <a:t>PROCEDURES FOR STAKEHOLDER CONTACTS REGARDING SPECIFIC PETITIONS OR APPLICATIONS</a:t>
            </a:r>
            <a:endParaRPr lang="en-US" sz="2600" dirty="0"/>
          </a:p>
        </p:txBody>
      </p:sp>
      <p:sp>
        <p:nvSpPr>
          <p:cNvPr id="3" name="Slide Number Placeholder 2"/>
          <p:cNvSpPr>
            <a:spLocks noGrp="1"/>
          </p:cNvSpPr>
          <p:nvPr>
            <p:ph type="sldNum" sz="quarter" idx="12"/>
          </p:nvPr>
        </p:nvSpPr>
        <p:spPr>
          <a:xfrm>
            <a:off x="7016115" y="4869656"/>
            <a:ext cx="1826895" cy="273844"/>
          </a:xfrm>
        </p:spPr>
        <p:txBody>
          <a:bodyPr/>
          <a:lstStyle/>
          <a:p>
            <a:pPr algn="r"/>
            <a:fld id="{6CC4C413-DBA5-4ACC-8655-01EADCD57C32}" type="slidenum">
              <a:rPr lang="en-US" smtClean="0"/>
              <a:pPr algn="r"/>
              <a:t>23</a:t>
            </a:fld>
            <a:endParaRPr lang="en-US"/>
          </a:p>
        </p:txBody>
      </p:sp>
      <p:sp>
        <p:nvSpPr>
          <p:cNvPr id="7" name="TextBox 6"/>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pic>
        <p:nvPicPr>
          <p:cNvPr id="2" name="EB-5_External_Slide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8017" y="4260056"/>
            <a:ext cx="609600" cy="609600"/>
          </a:xfrm>
          <a:prstGeom prst="rect">
            <a:avLst/>
          </a:prstGeom>
        </p:spPr>
      </p:pic>
    </p:spTree>
    <p:extLst>
      <p:ext uri="{BB962C8B-B14F-4D97-AF65-F5344CB8AC3E}">
        <p14:creationId xmlns:p14="http://schemas.microsoft.com/office/powerpoint/2010/main" val="1518028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92608" y="1645920"/>
            <a:ext cx="8549640" cy="3188970"/>
          </a:xfrm>
        </p:spPr>
        <p:txBody>
          <a:bodyPr/>
          <a:lstStyle/>
          <a:p>
            <a:pPr marL="0" indent="0">
              <a:buNone/>
            </a:pPr>
            <a:r>
              <a:rPr lang="en-US" sz="2400" dirty="0" smtClean="0"/>
              <a:t>Communications with Other Elected Officials</a:t>
            </a:r>
          </a:p>
          <a:p>
            <a:r>
              <a:rPr lang="en-US" sz="2200" dirty="0" smtClean="0"/>
              <a:t>Governors</a:t>
            </a:r>
            <a:r>
              <a:rPr lang="en-US" sz="2200" dirty="0"/>
              <a:t>, mayors, and other state and local leaders may have concerns similar to </a:t>
            </a:r>
            <a:r>
              <a:rPr lang="en-US" sz="2200" dirty="0" smtClean="0"/>
              <a:t>members </a:t>
            </a:r>
            <a:r>
              <a:rPr lang="en-US" sz="2200" dirty="0"/>
              <a:t>of Congress. </a:t>
            </a:r>
            <a:r>
              <a:rPr lang="en-US" sz="2200" dirty="0" smtClean="0"/>
              <a:t> Contacts </a:t>
            </a:r>
            <a:r>
              <a:rPr lang="en-US" sz="2200" dirty="0"/>
              <a:t>with their offices and staffs should be treated consistent with the procedures identified for contacts with </a:t>
            </a:r>
            <a:r>
              <a:rPr lang="en-US" sz="2200" dirty="0" smtClean="0"/>
              <a:t>members </a:t>
            </a:r>
            <a:r>
              <a:rPr lang="en-US" sz="2200" dirty="0"/>
              <a:t>of </a:t>
            </a:r>
            <a:r>
              <a:rPr lang="en-US" sz="2200" dirty="0" smtClean="0"/>
              <a:t>Congress </a:t>
            </a:r>
            <a:r>
              <a:rPr lang="en-US" sz="2200" dirty="0"/>
              <a:t>and </a:t>
            </a:r>
            <a:r>
              <a:rPr lang="en-US" sz="2200" dirty="0" smtClean="0"/>
              <a:t>congressional staff</a:t>
            </a:r>
            <a:r>
              <a:rPr lang="en-US" sz="2200" dirty="0"/>
              <a:t>.</a:t>
            </a:r>
          </a:p>
        </p:txBody>
      </p:sp>
      <p:sp>
        <p:nvSpPr>
          <p:cNvPr id="8" name="Title 1"/>
          <p:cNvSpPr>
            <a:spLocks noGrp="1"/>
          </p:cNvSpPr>
          <p:nvPr>
            <p:ph type="title"/>
          </p:nvPr>
        </p:nvSpPr>
        <p:spPr>
          <a:xfrm>
            <a:off x="292608" y="292608"/>
            <a:ext cx="6981825" cy="1239202"/>
          </a:xfrm>
        </p:spPr>
        <p:txBody>
          <a:bodyPr>
            <a:noAutofit/>
          </a:bodyPr>
          <a:lstStyle/>
          <a:p>
            <a:pPr algn="l"/>
            <a:r>
              <a:rPr lang="en-US" sz="2600" dirty="0" smtClean="0"/>
              <a:t>PROCEDURES FOR STAKEHOLDER CONTACTS REGARDING SPECIFIC PETITIONS OR APPLICATIONS</a:t>
            </a:r>
            <a:endParaRPr lang="en-US" sz="2600" dirty="0"/>
          </a:p>
        </p:txBody>
      </p:sp>
      <p:sp>
        <p:nvSpPr>
          <p:cNvPr id="3" name="Slide Number Placeholder 2"/>
          <p:cNvSpPr>
            <a:spLocks noGrp="1"/>
          </p:cNvSpPr>
          <p:nvPr>
            <p:ph type="sldNum" sz="quarter" idx="12"/>
          </p:nvPr>
        </p:nvSpPr>
        <p:spPr>
          <a:xfrm>
            <a:off x="7010400" y="4864895"/>
            <a:ext cx="1905000" cy="273844"/>
          </a:xfrm>
        </p:spPr>
        <p:txBody>
          <a:bodyPr/>
          <a:lstStyle/>
          <a:p>
            <a:pPr algn="r"/>
            <a:fld id="{6CC4C413-DBA5-4ACC-8655-01EADCD57C32}" type="slidenum">
              <a:rPr lang="en-US" smtClean="0"/>
              <a:pPr algn="r"/>
              <a:t>24</a:t>
            </a:fld>
            <a:endParaRPr lang="en-US" dirty="0"/>
          </a:p>
        </p:txBody>
      </p:sp>
      <p:sp>
        <p:nvSpPr>
          <p:cNvPr id="7" name="TextBox 6"/>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pic>
        <p:nvPicPr>
          <p:cNvPr id="2" name="EB-5_External_Slide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3809" y="4276645"/>
            <a:ext cx="609600" cy="609600"/>
          </a:xfrm>
          <a:prstGeom prst="rect">
            <a:avLst/>
          </a:prstGeom>
        </p:spPr>
      </p:pic>
    </p:spTree>
    <p:extLst>
      <p:ext uri="{BB962C8B-B14F-4D97-AF65-F5344CB8AC3E}">
        <p14:creationId xmlns:p14="http://schemas.microsoft.com/office/powerpoint/2010/main" val="152386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92608" y="292608"/>
            <a:ext cx="7040880" cy="857250"/>
          </a:xfrm>
        </p:spPr>
        <p:txBody>
          <a:bodyPr>
            <a:noAutofit/>
          </a:bodyPr>
          <a:lstStyle/>
          <a:p>
            <a:r>
              <a:rPr lang="en-US" dirty="0" smtClean="0"/>
              <a:t>Procedures for Stakeholder Contacts Regarding Specific Petitions or Applications</a:t>
            </a:r>
            <a:endParaRPr lang="en-US" dirty="0"/>
          </a:p>
        </p:txBody>
      </p:sp>
      <p:sp>
        <p:nvSpPr>
          <p:cNvPr id="9" name="Content Placeholder 5"/>
          <p:cNvSpPr>
            <a:spLocks noGrp="1"/>
          </p:cNvSpPr>
          <p:nvPr>
            <p:ph idx="1"/>
          </p:nvPr>
        </p:nvSpPr>
        <p:spPr>
          <a:xfrm>
            <a:off x="292608" y="1188720"/>
            <a:ext cx="8549640" cy="3657600"/>
          </a:xfrm>
        </p:spPr>
        <p:txBody>
          <a:bodyPr>
            <a:normAutofit/>
          </a:bodyPr>
          <a:lstStyle/>
          <a:p>
            <a:pPr marL="0" indent="0">
              <a:buNone/>
            </a:pPr>
            <a:r>
              <a:rPr lang="en-US" sz="2400" dirty="0" smtClean="0"/>
              <a:t>Communications with White House Staff</a:t>
            </a:r>
          </a:p>
          <a:p>
            <a:r>
              <a:rPr lang="en-US" sz="2200" dirty="0" smtClean="0"/>
              <a:t>The </a:t>
            </a:r>
            <a:r>
              <a:rPr lang="en-US" sz="2200" dirty="0"/>
              <a:t>DHS directive on communications with the White House applies </a:t>
            </a:r>
            <a:r>
              <a:rPr lang="en-US" sz="2200" dirty="0" smtClean="0"/>
              <a:t>to </a:t>
            </a:r>
            <a:r>
              <a:rPr lang="en-US" sz="2200" dirty="0"/>
              <a:t>EB-5 adjudications. </a:t>
            </a:r>
            <a:r>
              <a:rPr lang="en-US" sz="2200" i="1" dirty="0"/>
              <a:t>See Communications with the White House Regarding Open Investigations, Adjudications, or Civil and Criminal Enforcement Actions</a:t>
            </a:r>
            <a:r>
              <a:rPr lang="en-US" sz="2200" dirty="0"/>
              <a:t>, MD 0430 (</a:t>
            </a:r>
            <a:r>
              <a:rPr lang="en-US" sz="2200" dirty="0" smtClean="0"/>
              <a:t>March </a:t>
            </a:r>
            <a:r>
              <a:rPr lang="en-US" sz="2200" dirty="0"/>
              <a:t>1, 2003).</a:t>
            </a:r>
          </a:p>
        </p:txBody>
      </p:sp>
      <p:sp>
        <p:nvSpPr>
          <p:cNvPr id="3" name="Slide Number Placeholder 2"/>
          <p:cNvSpPr>
            <a:spLocks noGrp="1"/>
          </p:cNvSpPr>
          <p:nvPr>
            <p:ph type="sldNum" sz="quarter" idx="12"/>
          </p:nvPr>
        </p:nvSpPr>
        <p:spPr>
          <a:xfrm>
            <a:off x="7010400" y="4864895"/>
            <a:ext cx="1831848" cy="273844"/>
          </a:xfrm>
        </p:spPr>
        <p:txBody>
          <a:bodyPr/>
          <a:lstStyle/>
          <a:p>
            <a:pPr algn="r"/>
            <a:fld id="{6CC4C413-DBA5-4ACC-8655-01EADCD57C32}" type="slidenum">
              <a:rPr lang="en-US" smtClean="0"/>
              <a:pPr algn="r"/>
              <a:t>25</a:t>
            </a:fld>
            <a:endParaRPr lang="en-US"/>
          </a:p>
        </p:txBody>
      </p:sp>
      <p:sp>
        <p:nvSpPr>
          <p:cNvPr id="6" name="TextBox 5"/>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pic>
        <p:nvPicPr>
          <p:cNvPr id="2" name="EB-5_External_Slide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83880" y="4255295"/>
            <a:ext cx="609600" cy="609600"/>
          </a:xfrm>
          <a:prstGeom prst="rect">
            <a:avLst/>
          </a:prstGeom>
        </p:spPr>
      </p:pic>
    </p:spTree>
    <p:extLst>
      <p:ext uri="{BB962C8B-B14F-4D97-AF65-F5344CB8AC3E}">
        <p14:creationId xmlns:p14="http://schemas.microsoft.com/office/powerpoint/2010/main" val="2201376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5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urved Up Arrow 6"/>
          <p:cNvSpPr/>
          <p:nvPr/>
        </p:nvSpPr>
        <p:spPr>
          <a:xfrm rot="16698043">
            <a:off x="3914382" y="3293985"/>
            <a:ext cx="1610896" cy="786703"/>
          </a:xfrm>
          <a:prstGeom prst="curvedUpArrow">
            <a:avLst>
              <a:gd name="adj1" fmla="val 25000"/>
              <a:gd name="adj2" fmla="val 56814"/>
              <a:gd name="adj3" fmla="val 512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5" name="Title 1"/>
          <p:cNvSpPr>
            <a:spLocks noGrp="1"/>
          </p:cNvSpPr>
          <p:nvPr>
            <p:ph type="title"/>
          </p:nvPr>
        </p:nvSpPr>
        <p:spPr>
          <a:xfrm>
            <a:off x="292608" y="292608"/>
            <a:ext cx="7059553" cy="1285875"/>
          </a:xfrm>
        </p:spPr>
        <p:txBody>
          <a:bodyPr>
            <a:noAutofit/>
          </a:bodyPr>
          <a:lstStyle/>
          <a:p>
            <a:pPr algn="l"/>
            <a:r>
              <a:rPr lang="en-US" sz="2600" dirty="0" smtClean="0">
                <a:latin typeface="Source Sans Pro" pitchFamily="34" charset="0"/>
              </a:rPr>
              <a:t>LEADERSHIP INTERVENTION IN SPECIFIC EB-5 PETITION OR REGIONAL CENTER APPLICATION DECISIONS/ADJUDICATIONS</a:t>
            </a:r>
            <a:endParaRPr lang="en-US" sz="2600" dirty="0">
              <a:latin typeface="Source Sans Pro" pitchFamily="34" charset="0"/>
            </a:endParaRPr>
          </a:p>
        </p:txBody>
      </p:sp>
      <p:sp>
        <p:nvSpPr>
          <p:cNvPr id="16" name="TextBox 9"/>
          <p:cNvSpPr txBox="1"/>
          <p:nvPr/>
        </p:nvSpPr>
        <p:spPr>
          <a:xfrm>
            <a:off x="2857500" y="3924300"/>
            <a:ext cx="2057400" cy="923330"/>
          </a:xfrm>
          <a:prstGeom prst="rect">
            <a:avLst/>
          </a:prstGeom>
          <a:solidFill>
            <a:schemeClr val="accent2">
              <a:lumMod val="60000"/>
              <a:lumOff val="40000"/>
            </a:schemeClr>
          </a:solidFill>
          <a:ln>
            <a:solidFill>
              <a:schemeClr val="tx1"/>
            </a:solidFill>
          </a:ln>
        </p:spPr>
        <p:txBody>
          <a:bodyPr wrap="square" rtlCol="0">
            <a:spAutoFit/>
          </a:bodyPr>
          <a:lstStyle/>
          <a:p>
            <a:pPr algn="ctr"/>
            <a:endParaRPr lang="en-US" dirty="0" smtClean="0">
              <a:solidFill>
                <a:prstClr val="black"/>
              </a:solidFill>
            </a:endParaRPr>
          </a:p>
          <a:p>
            <a:pPr algn="ctr"/>
            <a:r>
              <a:rPr lang="en-US" dirty="0" smtClean="0">
                <a:solidFill>
                  <a:prstClr val="black"/>
                </a:solidFill>
              </a:rPr>
              <a:t>Protocols Focus</a:t>
            </a:r>
            <a:endParaRPr lang="en-US" dirty="0">
              <a:solidFill>
                <a:prstClr val="black"/>
              </a:solidFill>
            </a:endParaRPr>
          </a:p>
          <a:p>
            <a:pPr algn="ctr"/>
            <a:endParaRPr lang="en-US" dirty="0">
              <a:solidFill>
                <a:prstClr val="black"/>
              </a:solidFill>
            </a:endParaRPr>
          </a:p>
        </p:txBody>
      </p:sp>
      <p:grpSp>
        <p:nvGrpSpPr>
          <p:cNvPr id="17" name="Diagram group"/>
          <p:cNvGrpSpPr/>
          <p:nvPr/>
        </p:nvGrpSpPr>
        <p:grpSpPr>
          <a:xfrm>
            <a:off x="3886200" y="1512038"/>
            <a:ext cx="3390900" cy="2578204"/>
            <a:chOff x="3509754" y="154686"/>
            <a:chExt cx="4567428" cy="4567427"/>
          </a:xfrm>
          <a:scene3d>
            <a:camera prst="perspectiveLeft" zoom="91000"/>
            <a:lightRig rig="threePt" dir="t">
              <a:rot lat="0" lon="0" rev="20640000"/>
            </a:lightRig>
          </a:scene3d>
        </p:grpSpPr>
        <p:grpSp>
          <p:nvGrpSpPr>
            <p:cNvPr id="23" name="Group 22"/>
            <p:cNvGrpSpPr/>
            <p:nvPr/>
          </p:nvGrpSpPr>
          <p:grpSpPr>
            <a:xfrm>
              <a:off x="3509754" y="154686"/>
              <a:ext cx="4567428" cy="4567427"/>
              <a:chOff x="3509754" y="154686"/>
              <a:chExt cx="4567428" cy="4567427"/>
            </a:xfrm>
          </p:grpSpPr>
          <p:sp>
            <p:nvSpPr>
              <p:cNvPr id="24" name="Oval 23"/>
              <p:cNvSpPr/>
              <p:nvPr/>
            </p:nvSpPr>
            <p:spPr>
              <a:xfrm>
                <a:off x="3509754" y="154686"/>
                <a:ext cx="4567428" cy="4567427"/>
              </a:xfrm>
              <a:prstGeom prst="ellipse">
                <a:avLst/>
              </a:prstGeom>
              <a:sp3d extrusionH="50600" prstMaterial="clear">
                <a:bevelT w="101600" h="80600" prst="relaxedInset"/>
                <a:bevelB w="80600" h="80600" prst="relaxedInset"/>
              </a:sp3d>
            </p:spPr>
            <p:style>
              <a:lnRef idx="0">
                <a:schemeClr val="lt1">
                  <a:hueOff val="0"/>
                  <a:satOff val="0"/>
                  <a:lumOff val="0"/>
                  <a:alphaOff val="0"/>
                </a:schemeClr>
              </a:lnRef>
              <a:fillRef idx="1">
                <a:schemeClr val="accent2">
                  <a:alpha val="50000"/>
                  <a:hueOff val="2817852"/>
                  <a:satOff val="-20162"/>
                  <a:lumOff val="-1177"/>
                  <a:alphaOff val="0"/>
                </a:schemeClr>
              </a:fillRef>
              <a:effectRef idx="0">
                <a:schemeClr val="accent2">
                  <a:alpha val="50000"/>
                  <a:hueOff val="2817852"/>
                  <a:satOff val="-20162"/>
                  <a:lumOff val="-1177"/>
                  <a:alphaOff val="0"/>
                </a:schemeClr>
              </a:effectRef>
              <a:fontRef idx="minor">
                <a:schemeClr val="tx1"/>
              </a:fontRef>
            </p:style>
          </p:sp>
          <p:sp>
            <p:nvSpPr>
              <p:cNvPr id="25" name="Oval 4"/>
              <p:cNvSpPr/>
              <p:nvPr/>
            </p:nvSpPr>
            <p:spPr>
              <a:xfrm>
                <a:off x="4805916" y="693283"/>
                <a:ext cx="2633472" cy="3490232"/>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800100">
                  <a:lnSpc>
                    <a:spcPct val="90000"/>
                  </a:lnSpc>
                  <a:spcBef>
                    <a:spcPct val="0"/>
                  </a:spcBef>
                  <a:spcAft>
                    <a:spcPct val="35000"/>
                  </a:spcAft>
                </a:pPr>
                <a:r>
                  <a:rPr lang="en-US" b="1" dirty="0" smtClean="0">
                    <a:solidFill>
                      <a:prstClr val="black"/>
                    </a:solidFill>
                  </a:rPr>
                  <a:t>Normal EB-5 Case Adjudication and Processing</a:t>
                </a:r>
              </a:p>
            </p:txBody>
          </p:sp>
        </p:grpSp>
      </p:grpSp>
      <p:grpSp>
        <p:nvGrpSpPr>
          <p:cNvPr id="26" name="Diagram group"/>
          <p:cNvGrpSpPr/>
          <p:nvPr/>
        </p:nvGrpSpPr>
        <p:grpSpPr>
          <a:xfrm>
            <a:off x="1445395" y="1512037"/>
            <a:ext cx="3274435" cy="2578203"/>
            <a:chOff x="3509754" y="154686"/>
            <a:chExt cx="4567428" cy="4567427"/>
          </a:xfrm>
          <a:scene3d>
            <a:camera prst="perspectiveLeft" zoom="91000"/>
            <a:lightRig rig="threePt" dir="t">
              <a:rot lat="0" lon="0" rev="20640000"/>
            </a:lightRig>
          </a:scene3d>
        </p:grpSpPr>
        <p:grpSp>
          <p:nvGrpSpPr>
            <p:cNvPr id="27" name="Group 26"/>
            <p:cNvGrpSpPr/>
            <p:nvPr/>
          </p:nvGrpSpPr>
          <p:grpSpPr>
            <a:xfrm>
              <a:off x="3509754" y="154686"/>
              <a:ext cx="4567428" cy="4567427"/>
              <a:chOff x="3509754" y="154686"/>
              <a:chExt cx="4567428" cy="4567427"/>
            </a:xfrm>
          </p:grpSpPr>
          <p:sp>
            <p:nvSpPr>
              <p:cNvPr id="28" name="Oval 27"/>
              <p:cNvSpPr/>
              <p:nvPr/>
            </p:nvSpPr>
            <p:spPr>
              <a:xfrm>
                <a:off x="3509754" y="154686"/>
                <a:ext cx="4567428" cy="4567427"/>
              </a:xfrm>
              <a:prstGeom prst="ellipse">
                <a:avLst/>
              </a:prstGeom>
              <a:sp3d extrusionH="50600" prstMaterial="clear">
                <a:bevelT w="101600" h="80600" prst="relaxedInset"/>
                <a:bevelB w="80600" h="80600" prst="relaxedInset"/>
              </a:sp3d>
            </p:spPr>
            <p:style>
              <a:lnRef idx="0">
                <a:schemeClr val="lt1">
                  <a:hueOff val="0"/>
                  <a:satOff val="0"/>
                  <a:lumOff val="0"/>
                  <a:alphaOff val="0"/>
                </a:schemeClr>
              </a:lnRef>
              <a:fillRef idx="1">
                <a:schemeClr val="accent2">
                  <a:alpha val="50000"/>
                  <a:hueOff val="2817852"/>
                  <a:satOff val="-20162"/>
                  <a:lumOff val="-1177"/>
                  <a:alphaOff val="0"/>
                </a:schemeClr>
              </a:fillRef>
              <a:effectRef idx="0">
                <a:schemeClr val="accent2">
                  <a:alpha val="50000"/>
                  <a:hueOff val="2817852"/>
                  <a:satOff val="-20162"/>
                  <a:lumOff val="-1177"/>
                  <a:alphaOff val="0"/>
                </a:schemeClr>
              </a:effectRef>
              <a:fontRef idx="minor">
                <a:schemeClr val="tx1"/>
              </a:fontRef>
            </p:style>
          </p:sp>
          <p:sp>
            <p:nvSpPr>
              <p:cNvPr id="29" name="Oval 4"/>
              <p:cNvSpPr/>
              <p:nvPr/>
            </p:nvSpPr>
            <p:spPr>
              <a:xfrm>
                <a:off x="4805916" y="693283"/>
                <a:ext cx="2633472" cy="3490232"/>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800100">
                  <a:lnSpc>
                    <a:spcPct val="90000"/>
                  </a:lnSpc>
                  <a:spcBef>
                    <a:spcPct val="0"/>
                  </a:spcBef>
                  <a:spcAft>
                    <a:spcPct val="35000"/>
                  </a:spcAft>
                </a:pPr>
                <a:r>
                  <a:rPr lang="en-US" b="1" dirty="0" smtClean="0">
                    <a:solidFill>
                      <a:prstClr val="black"/>
                    </a:solidFill>
                  </a:rPr>
                  <a:t>EB-5 Policy Development</a:t>
                </a:r>
              </a:p>
            </p:txBody>
          </p:sp>
        </p:grpSp>
      </p:grpSp>
      <p:sp>
        <p:nvSpPr>
          <p:cNvPr id="3" name="Slide Number Placeholder 2"/>
          <p:cNvSpPr>
            <a:spLocks noGrp="1"/>
          </p:cNvSpPr>
          <p:nvPr>
            <p:ph type="sldNum" sz="quarter" idx="12"/>
          </p:nvPr>
        </p:nvSpPr>
        <p:spPr>
          <a:xfrm>
            <a:off x="7010400" y="4864895"/>
            <a:ext cx="1859280" cy="273844"/>
          </a:xfrm>
        </p:spPr>
        <p:txBody>
          <a:bodyPr/>
          <a:lstStyle/>
          <a:p>
            <a:pPr algn="r"/>
            <a:fld id="{6CC4C413-DBA5-4ACC-8655-01EADCD57C32}" type="slidenum">
              <a:rPr lang="en-US" smtClean="0"/>
              <a:pPr algn="r"/>
              <a:t>26</a:t>
            </a:fld>
            <a:endParaRPr lang="en-US" dirty="0"/>
          </a:p>
        </p:txBody>
      </p:sp>
      <p:sp>
        <p:nvSpPr>
          <p:cNvPr id="18" name="TextBox 17"/>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pic>
        <p:nvPicPr>
          <p:cNvPr id="2" name="EB-5_External_Slide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4255295"/>
            <a:ext cx="609600" cy="609600"/>
          </a:xfrm>
          <a:prstGeom prst="rect">
            <a:avLst/>
          </a:prstGeom>
        </p:spPr>
      </p:pic>
    </p:spTree>
    <p:extLst>
      <p:ext uri="{BB962C8B-B14F-4D97-AF65-F5344CB8AC3E}">
        <p14:creationId xmlns:p14="http://schemas.microsoft.com/office/powerpoint/2010/main" val="223742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4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92608" y="1645920"/>
            <a:ext cx="8549640" cy="3188970"/>
          </a:xfrm>
        </p:spPr>
        <p:txBody>
          <a:bodyPr/>
          <a:lstStyle/>
          <a:p>
            <a:pPr marL="0" lvl="0" indent="0">
              <a:buNone/>
            </a:pPr>
            <a:r>
              <a:rPr lang="en-US" sz="2400" dirty="0" smtClean="0"/>
              <a:t>Senior leaders may intervene in particular cases only under exceptional circumstances. “Intervention” means providing substantive direction or input on decision-making or appeals regarding particular EB-5 cases, including requests to expedite. Intervention does not include mere requests for information (e.g., request for case status). </a:t>
            </a:r>
          </a:p>
          <a:p>
            <a:pPr marL="0" lvl="0" indent="0">
              <a:buNone/>
            </a:pPr>
            <a:endParaRPr lang="en-US" sz="2400" dirty="0"/>
          </a:p>
          <a:p>
            <a:pPr marL="0" lvl="0" indent="0">
              <a:buNone/>
            </a:pPr>
            <a:endParaRPr lang="en-US" sz="1600" dirty="0"/>
          </a:p>
        </p:txBody>
      </p:sp>
      <p:sp>
        <p:nvSpPr>
          <p:cNvPr id="7" name="Title 1"/>
          <p:cNvSpPr>
            <a:spLocks noGrp="1"/>
          </p:cNvSpPr>
          <p:nvPr>
            <p:ph type="title"/>
          </p:nvPr>
        </p:nvSpPr>
        <p:spPr>
          <a:xfrm>
            <a:off x="303272" y="285750"/>
            <a:ext cx="7059553" cy="1285875"/>
          </a:xfrm>
        </p:spPr>
        <p:txBody>
          <a:bodyPr>
            <a:noAutofit/>
          </a:bodyPr>
          <a:lstStyle/>
          <a:p>
            <a:pPr algn="l"/>
            <a:r>
              <a:rPr lang="en-US" sz="2600" dirty="0" smtClean="0">
                <a:latin typeface="Source Sans Pro" pitchFamily="34" charset="0"/>
              </a:rPr>
              <a:t>LEADERSHIP INTERVENTION IN SPECIFIC EB-5 PETITION OR REGIONAL CENTER APPLICATION DECISIONS/ADJUDICATIONS</a:t>
            </a:r>
            <a:endParaRPr lang="en-US" sz="2600" dirty="0">
              <a:latin typeface="Source Sans Pro" pitchFamily="34" charset="0"/>
            </a:endParaRPr>
          </a:p>
        </p:txBody>
      </p:sp>
      <p:sp>
        <p:nvSpPr>
          <p:cNvPr id="3" name="Slide Number Placeholder 2"/>
          <p:cNvSpPr>
            <a:spLocks noGrp="1"/>
          </p:cNvSpPr>
          <p:nvPr>
            <p:ph type="sldNum" sz="quarter" idx="12"/>
          </p:nvPr>
        </p:nvSpPr>
        <p:spPr>
          <a:xfrm>
            <a:off x="7010400" y="4864895"/>
            <a:ext cx="1831848" cy="273844"/>
          </a:xfrm>
        </p:spPr>
        <p:txBody>
          <a:bodyPr/>
          <a:lstStyle/>
          <a:p>
            <a:pPr algn="r"/>
            <a:fld id="{6CC4C413-DBA5-4ACC-8655-01EADCD57C32}" type="slidenum">
              <a:rPr lang="en-US" smtClean="0"/>
              <a:pPr algn="r"/>
              <a:t>27</a:t>
            </a:fld>
            <a:endParaRPr lang="en-US" dirty="0"/>
          </a:p>
        </p:txBody>
      </p:sp>
      <p:sp>
        <p:nvSpPr>
          <p:cNvPr id="8" name="TextBox 7"/>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pic>
        <p:nvPicPr>
          <p:cNvPr id="2" name="EB-5_External_Slide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30351" y="4270631"/>
            <a:ext cx="609600" cy="609600"/>
          </a:xfrm>
          <a:prstGeom prst="rect">
            <a:avLst/>
          </a:prstGeom>
        </p:spPr>
      </p:pic>
    </p:spTree>
    <p:extLst>
      <p:ext uri="{BB962C8B-B14F-4D97-AF65-F5344CB8AC3E}">
        <p14:creationId xmlns:p14="http://schemas.microsoft.com/office/powerpoint/2010/main" val="3058090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92608" y="1655064"/>
            <a:ext cx="8549640" cy="3191256"/>
          </a:xfrm>
        </p:spPr>
        <p:txBody>
          <a:bodyPr/>
          <a:lstStyle/>
          <a:p>
            <a:pPr marL="0" indent="0">
              <a:buNone/>
            </a:pPr>
            <a:r>
              <a:rPr lang="en-US" sz="2400" dirty="0" smtClean="0"/>
              <a:t>Senior </a:t>
            </a:r>
            <a:r>
              <a:rPr lang="en-US" sz="2400" dirty="0"/>
              <a:t>leadership intervention should be reserved for exceptional circumstances where the senior leader can articulate an impartial mission-related reason for intervention.</a:t>
            </a:r>
          </a:p>
          <a:p>
            <a:pPr marL="0" lvl="0" indent="0">
              <a:buNone/>
            </a:pPr>
            <a:endParaRPr lang="en-US" sz="2400" dirty="0"/>
          </a:p>
          <a:p>
            <a:pPr marL="0" lvl="0" indent="0">
              <a:buNone/>
            </a:pPr>
            <a:endParaRPr lang="en-US" sz="1600" dirty="0"/>
          </a:p>
        </p:txBody>
      </p:sp>
      <p:sp>
        <p:nvSpPr>
          <p:cNvPr id="7" name="Title 1"/>
          <p:cNvSpPr>
            <a:spLocks noGrp="1"/>
          </p:cNvSpPr>
          <p:nvPr>
            <p:ph type="title"/>
          </p:nvPr>
        </p:nvSpPr>
        <p:spPr>
          <a:xfrm>
            <a:off x="303272" y="285750"/>
            <a:ext cx="7059553" cy="1285875"/>
          </a:xfrm>
        </p:spPr>
        <p:txBody>
          <a:bodyPr>
            <a:noAutofit/>
          </a:bodyPr>
          <a:lstStyle/>
          <a:p>
            <a:pPr algn="l"/>
            <a:r>
              <a:rPr lang="en-US" sz="2600" dirty="0" smtClean="0">
                <a:latin typeface="Source Sans Pro" pitchFamily="34" charset="0"/>
              </a:rPr>
              <a:t>LEADERSHIP INTERVENTION IN SPECIFIC EB-5 PETITION OR REGIONAL CENTER APPLICATION DECISIONS/ADJUDICATIONS</a:t>
            </a:r>
            <a:endParaRPr lang="en-US" sz="2600" dirty="0">
              <a:latin typeface="Source Sans Pro" pitchFamily="34" charset="0"/>
            </a:endParaRPr>
          </a:p>
        </p:txBody>
      </p:sp>
      <p:sp>
        <p:nvSpPr>
          <p:cNvPr id="3" name="Slide Number Placeholder 2"/>
          <p:cNvSpPr>
            <a:spLocks noGrp="1"/>
          </p:cNvSpPr>
          <p:nvPr>
            <p:ph type="sldNum" sz="quarter" idx="12"/>
          </p:nvPr>
        </p:nvSpPr>
        <p:spPr>
          <a:xfrm>
            <a:off x="7010400" y="4864895"/>
            <a:ext cx="1831848" cy="273844"/>
          </a:xfrm>
        </p:spPr>
        <p:txBody>
          <a:bodyPr/>
          <a:lstStyle/>
          <a:p>
            <a:pPr algn="r"/>
            <a:fld id="{6CC4C413-DBA5-4ACC-8655-01EADCD57C32}" type="slidenum">
              <a:rPr lang="en-US" smtClean="0"/>
              <a:pPr algn="r"/>
              <a:t>28</a:t>
            </a:fld>
            <a:endParaRPr lang="en-US" dirty="0"/>
          </a:p>
        </p:txBody>
      </p:sp>
      <p:sp>
        <p:nvSpPr>
          <p:cNvPr id="8" name="TextBox 7"/>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pic>
        <p:nvPicPr>
          <p:cNvPr id="2" name="EB-5_External_Slide 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32648" y="4218962"/>
            <a:ext cx="609600" cy="609600"/>
          </a:xfrm>
          <a:prstGeom prst="rect">
            <a:avLst/>
          </a:prstGeom>
        </p:spPr>
      </p:pic>
    </p:spTree>
    <p:extLst>
      <p:ext uri="{BB962C8B-B14F-4D97-AF65-F5344CB8AC3E}">
        <p14:creationId xmlns:p14="http://schemas.microsoft.com/office/powerpoint/2010/main" val="4236133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5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92608" y="1645920"/>
            <a:ext cx="8549640" cy="3191256"/>
          </a:xfrm>
        </p:spPr>
        <p:txBody>
          <a:bodyPr>
            <a:normAutofit fontScale="85000" lnSpcReduction="10000"/>
          </a:bodyPr>
          <a:lstStyle/>
          <a:p>
            <a:pPr marL="0" indent="0">
              <a:buNone/>
            </a:pPr>
            <a:r>
              <a:rPr lang="en-US" sz="2800" dirty="0" smtClean="0"/>
              <a:t>Examples </a:t>
            </a:r>
            <a:r>
              <a:rPr lang="en-US" sz="2800" dirty="0"/>
              <a:t>include, but are not limited to, situations where the case:</a:t>
            </a:r>
          </a:p>
          <a:p>
            <a:pPr marL="457200" indent="-457200">
              <a:buFont typeface="+mj-lt"/>
              <a:buAutoNum type="arabicPeriod"/>
            </a:pPr>
            <a:r>
              <a:rPr lang="en-US" sz="2600" dirty="0" smtClean="0"/>
              <a:t>may </a:t>
            </a:r>
            <a:r>
              <a:rPr lang="en-US" sz="2600" dirty="0"/>
              <a:t>affect national security;</a:t>
            </a:r>
          </a:p>
          <a:p>
            <a:pPr marL="457200" indent="-457200">
              <a:buFont typeface="+mj-lt"/>
              <a:buAutoNum type="arabicPeriod"/>
            </a:pPr>
            <a:r>
              <a:rPr lang="en-US" sz="2600" dirty="0" smtClean="0"/>
              <a:t>may </a:t>
            </a:r>
            <a:r>
              <a:rPr lang="en-US" sz="2600" dirty="0"/>
              <a:t>hinder a governmental response to an emergency matter, where serious economic injury or actual physical injury could occur;</a:t>
            </a:r>
          </a:p>
          <a:p>
            <a:pPr marL="457200" indent="-457200">
              <a:buFont typeface="+mj-lt"/>
              <a:buAutoNum type="arabicPeriod"/>
            </a:pPr>
            <a:r>
              <a:rPr lang="en-US" sz="2600" dirty="0"/>
              <a:t>may result in a serious failure to meet </a:t>
            </a:r>
            <a:r>
              <a:rPr lang="en-US" sz="2600" dirty="0" smtClean="0"/>
              <a:t>DHS’s mission; </a:t>
            </a:r>
            <a:r>
              <a:rPr lang="en-US" sz="2600" dirty="0"/>
              <a:t>or</a:t>
            </a:r>
          </a:p>
          <a:p>
            <a:pPr marL="457200" indent="-457200">
              <a:buFont typeface="+mj-lt"/>
              <a:buAutoNum type="arabicPeriod"/>
            </a:pPr>
            <a:r>
              <a:rPr lang="en-US" sz="2600" dirty="0"/>
              <a:t>involves allegations of misconduct by government employees and contractors (e.g., a conflict of interest), raising </a:t>
            </a:r>
            <a:r>
              <a:rPr lang="en-US" sz="2600" dirty="0" smtClean="0"/>
              <a:t>questions </a:t>
            </a:r>
            <a:r>
              <a:rPr lang="en-US" sz="2600" dirty="0"/>
              <a:t>about the integrity of the adjudication process.</a:t>
            </a:r>
          </a:p>
          <a:p>
            <a:pPr marL="0" lvl="0" indent="0">
              <a:buNone/>
            </a:pPr>
            <a:endParaRPr lang="en-US" sz="2400" dirty="0"/>
          </a:p>
          <a:p>
            <a:pPr marL="0" lvl="0" indent="0">
              <a:buNone/>
            </a:pPr>
            <a:endParaRPr lang="en-US" sz="2000" dirty="0"/>
          </a:p>
        </p:txBody>
      </p:sp>
      <p:sp>
        <p:nvSpPr>
          <p:cNvPr id="7" name="Title 1"/>
          <p:cNvSpPr>
            <a:spLocks noGrp="1"/>
          </p:cNvSpPr>
          <p:nvPr>
            <p:ph type="title"/>
          </p:nvPr>
        </p:nvSpPr>
        <p:spPr>
          <a:xfrm>
            <a:off x="303272" y="285750"/>
            <a:ext cx="7059553" cy="1285875"/>
          </a:xfrm>
        </p:spPr>
        <p:txBody>
          <a:bodyPr>
            <a:noAutofit/>
          </a:bodyPr>
          <a:lstStyle/>
          <a:p>
            <a:pPr algn="l"/>
            <a:r>
              <a:rPr lang="en-US" sz="2600" dirty="0" smtClean="0">
                <a:latin typeface="Source Sans Pro" pitchFamily="34" charset="0"/>
              </a:rPr>
              <a:t>LEADERSHIP INTERVENTION IN SPECIFIC EB-5 PETITION OR REGIONAL CENTER APPLICATION DECISIONS/ADJUDICATIONS</a:t>
            </a:r>
            <a:endParaRPr lang="en-US" sz="2600" dirty="0">
              <a:latin typeface="Source Sans Pro" pitchFamily="34" charset="0"/>
            </a:endParaRPr>
          </a:p>
        </p:txBody>
      </p:sp>
      <p:sp>
        <p:nvSpPr>
          <p:cNvPr id="3" name="Slide Number Placeholder 2"/>
          <p:cNvSpPr>
            <a:spLocks noGrp="1"/>
          </p:cNvSpPr>
          <p:nvPr>
            <p:ph type="sldNum" sz="quarter" idx="12"/>
          </p:nvPr>
        </p:nvSpPr>
        <p:spPr>
          <a:xfrm>
            <a:off x="7010400" y="4864895"/>
            <a:ext cx="1905000" cy="273844"/>
          </a:xfrm>
        </p:spPr>
        <p:txBody>
          <a:bodyPr/>
          <a:lstStyle/>
          <a:p>
            <a:pPr algn="r"/>
            <a:fld id="{6CC4C413-DBA5-4ACC-8655-01EADCD57C32}" type="slidenum">
              <a:rPr lang="en-US" smtClean="0"/>
              <a:pPr algn="r"/>
              <a:t>29</a:t>
            </a:fld>
            <a:endParaRPr lang="en-US" dirty="0"/>
          </a:p>
        </p:txBody>
      </p:sp>
      <p:sp>
        <p:nvSpPr>
          <p:cNvPr id="8" name="TextBox 7"/>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pic>
        <p:nvPicPr>
          <p:cNvPr id="2" name="EB-5_External_Slide 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83880" y="2388870"/>
            <a:ext cx="609600" cy="609600"/>
          </a:xfrm>
          <a:prstGeom prst="rect">
            <a:avLst/>
          </a:prstGeom>
        </p:spPr>
      </p:pic>
    </p:spTree>
    <p:extLst>
      <p:ext uri="{BB962C8B-B14F-4D97-AF65-F5344CB8AC3E}">
        <p14:creationId xmlns:p14="http://schemas.microsoft.com/office/powerpoint/2010/main" val="1710175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5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58914" y="285750"/>
            <a:ext cx="7103911" cy="857250"/>
          </a:xfrm>
        </p:spPr>
        <p:txBody>
          <a:bodyPr>
            <a:normAutofit/>
          </a:bodyPr>
          <a:lstStyle/>
          <a:p>
            <a:pPr algn="l"/>
            <a:r>
              <a:rPr lang="en-US" sz="2600" dirty="0" smtClean="0">
                <a:latin typeface="Source Sans Pro" pitchFamily="34" charset="0"/>
              </a:rPr>
              <a:t>BACKGROUND</a:t>
            </a:r>
            <a:endParaRPr lang="en-US" sz="2600" dirty="0">
              <a:latin typeface="Source Sans Pro" pitchFamily="34" charset="0"/>
            </a:endParaRPr>
          </a:p>
        </p:txBody>
      </p:sp>
      <p:sp>
        <p:nvSpPr>
          <p:cNvPr id="7" name="Content Placeholder 5"/>
          <p:cNvSpPr>
            <a:spLocks noGrp="1"/>
          </p:cNvSpPr>
          <p:nvPr>
            <p:ph idx="1"/>
          </p:nvPr>
        </p:nvSpPr>
        <p:spPr>
          <a:xfrm>
            <a:off x="309753" y="1207295"/>
            <a:ext cx="8549640" cy="3657600"/>
          </a:xfrm>
        </p:spPr>
        <p:txBody>
          <a:bodyPr>
            <a:normAutofit/>
          </a:bodyPr>
          <a:lstStyle/>
          <a:p>
            <a:pPr lvl="0"/>
            <a:r>
              <a:rPr lang="en-US" sz="2200" dirty="0">
                <a:latin typeface="Source Sans Pro" pitchFamily="34" charset="0"/>
              </a:rPr>
              <a:t>Congress created the EB-5 program in 1990 to stimulate the U.S. economy through job creation and capital investment by immigrant investors. </a:t>
            </a:r>
            <a:endParaRPr lang="en-US" sz="2200" dirty="0" smtClean="0">
              <a:latin typeface="Source Sans Pro" pitchFamily="34" charset="0"/>
            </a:endParaRPr>
          </a:p>
          <a:p>
            <a:pPr lvl="0"/>
            <a:r>
              <a:rPr lang="en-US" sz="2200" dirty="0" smtClean="0">
                <a:latin typeface="Source Sans Pro" pitchFamily="34" charset="0"/>
              </a:rPr>
              <a:t>March </a:t>
            </a:r>
            <a:r>
              <a:rPr lang="en-US" sz="2200" dirty="0">
                <a:latin typeface="Source Sans Pro" pitchFamily="34" charset="0"/>
              </a:rPr>
              <a:t>24, 2015 - OIG issues report: “Investigation into Employee Complaints about Management of </a:t>
            </a:r>
            <a:r>
              <a:rPr lang="en-US" sz="2200" dirty="0" smtClean="0">
                <a:latin typeface="Source Sans Pro" pitchFamily="34" charset="0"/>
              </a:rPr>
              <a:t>USCIS’ EB-5 Program</a:t>
            </a:r>
            <a:r>
              <a:rPr lang="en-US" sz="2200" dirty="0">
                <a:latin typeface="Source Sans Pro" pitchFamily="34" charset="0"/>
              </a:rPr>
              <a:t>.” </a:t>
            </a:r>
          </a:p>
          <a:p>
            <a:pPr lvl="0"/>
            <a:r>
              <a:rPr lang="en-US" sz="2200" dirty="0" smtClean="0">
                <a:latin typeface="Source Sans Pro" pitchFamily="34" charset="0"/>
              </a:rPr>
              <a:t>May </a:t>
            </a:r>
            <a:r>
              <a:rPr lang="en-US" sz="2200" dirty="0">
                <a:latin typeface="Source Sans Pro" pitchFamily="34" charset="0"/>
              </a:rPr>
              <a:t>11, 2015 - Development of EB-5 Ethics and Integrity Protocols </a:t>
            </a:r>
            <a:r>
              <a:rPr lang="en-US" sz="2200" dirty="0" smtClean="0">
                <a:latin typeface="Source Sans Pro" pitchFamily="34" charset="0"/>
              </a:rPr>
              <a:t>Implementation Plan. The implementation </a:t>
            </a:r>
            <a:r>
              <a:rPr lang="en-US" sz="2200" dirty="0">
                <a:latin typeface="Source Sans Pro" pitchFamily="34" charset="0"/>
              </a:rPr>
              <a:t>plan recognizes that, while the protocols are effective immediately, USCIS is prepared to clarify and refine the protocols as needed.</a:t>
            </a:r>
          </a:p>
        </p:txBody>
      </p:sp>
      <p:sp>
        <p:nvSpPr>
          <p:cNvPr id="3" name="Slide Number Placeholder 2"/>
          <p:cNvSpPr>
            <a:spLocks noGrp="1"/>
          </p:cNvSpPr>
          <p:nvPr>
            <p:ph type="sldNum" sz="quarter" idx="12"/>
          </p:nvPr>
        </p:nvSpPr>
        <p:spPr>
          <a:xfrm>
            <a:off x="7010400" y="4864895"/>
            <a:ext cx="1831848" cy="273844"/>
          </a:xfrm>
        </p:spPr>
        <p:txBody>
          <a:bodyPr/>
          <a:lstStyle/>
          <a:p>
            <a:pPr algn="r"/>
            <a:fld id="{6CC4C413-DBA5-4ACC-8655-01EADCD57C32}" type="slidenum">
              <a:rPr lang="en-US" smtClean="0"/>
              <a:pPr algn="r"/>
              <a:t>3</a:t>
            </a:fld>
            <a:endParaRPr lang="en-US" dirty="0"/>
          </a:p>
        </p:txBody>
      </p:sp>
      <p:sp>
        <p:nvSpPr>
          <p:cNvPr id="8" name="TextBox 7"/>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pic>
        <p:nvPicPr>
          <p:cNvPr id="4" name="EB-5_External_Slide 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54604" y="4255295"/>
            <a:ext cx="609600" cy="609600"/>
          </a:xfrm>
          <a:prstGeom prst="rect">
            <a:avLst/>
          </a:prstGeom>
        </p:spPr>
      </p:pic>
    </p:spTree>
    <p:extLst>
      <p:ext uri="{BB962C8B-B14F-4D97-AF65-F5344CB8AC3E}">
        <p14:creationId xmlns:p14="http://schemas.microsoft.com/office/powerpoint/2010/main" val="230545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92608" y="1655064"/>
            <a:ext cx="8549640" cy="3191256"/>
          </a:xfrm>
        </p:spPr>
        <p:txBody>
          <a:bodyPr/>
          <a:lstStyle/>
          <a:p>
            <a:pPr marL="0" indent="0">
              <a:buNone/>
            </a:pPr>
            <a:r>
              <a:rPr lang="en-US" sz="2400" dirty="0"/>
              <a:t>In such cases, if senior DHS leadership deems that circumstances exist that require leadership intervention in a particular case, they </a:t>
            </a:r>
            <a:r>
              <a:rPr lang="en-US" sz="2400" dirty="0" smtClean="0"/>
              <a:t>must, </a:t>
            </a:r>
            <a:r>
              <a:rPr lang="en-US" sz="2400" dirty="0"/>
              <a:t>in writing, memorialize the decision. This written memorialization </a:t>
            </a:r>
            <a:r>
              <a:rPr lang="en-US" sz="2400" dirty="0" smtClean="0"/>
              <a:t>must </a:t>
            </a:r>
            <a:r>
              <a:rPr lang="en-US" sz="2400" dirty="0"/>
              <a:t>articulate how </a:t>
            </a:r>
            <a:r>
              <a:rPr lang="en-US" sz="2400" dirty="0" smtClean="0"/>
              <a:t>leadership </a:t>
            </a:r>
            <a:r>
              <a:rPr lang="en-US" sz="2400" dirty="0"/>
              <a:t>became aware of the facts of </a:t>
            </a:r>
            <a:r>
              <a:rPr lang="en-US" sz="2400" dirty="0" smtClean="0"/>
              <a:t>the case, </a:t>
            </a:r>
            <a:r>
              <a:rPr lang="en-US" sz="2400" dirty="0"/>
              <a:t>and the impartial mission-related reason for intervention.</a:t>
            </a:r>
          </a:p>
          <a:p>
            <a:pPr marL="0" lvl="0" indent="0">
              <a:buNone/>
            </a:pPr>
            <a:endParaRPr lang="en-US" sz="1600" dirty="0"/>
          </a:p>
        </p:txBody>
      </p:sp>
      <p:sp>
        <p:nvSpPr>
          <p:cNvPr id="7" name="Title 1"/>
          <p:cNvSpPr>
            <a:spLocks noGrp="1"/>
          </p:cNvSpPr>
          <p:nvPr>
            <p:ph type="title"/>
          </p:nvPr>
        </p:nvSpPr>
        <p:spPr>
          <a:xfrm>
            <a:off x="303272" y="285750"/>
            <a:ext cx="7059553" cy="1285875"/>
          </a:xfrm>
        </p:spPr>
        <p:txBody>
          <a:bodyPr>
            <a:noAutofit/>
          </a:bodyPr>
          <a:lstStyle/>
          <a:p>
            <a:pPr algn="l"/>
            <a:r>
              <a:rPr lang="en-US" sz="2600" dirty="0" smtClean="0">
                <a:latin typeface="Source Sans Pro" pitchFamily="34" charset="0"/>
              </a:rPr>
              <a:t>LEADERSHIP INTERVENTION IN SPECIFIC EB-5 PETITION OR REGIONAL CENTER APPLICATION DECISIONS/ADJUDICATIONS</a:t>
            </a:r>
            <a:endParaRPr lang="en-US" sz="2600" dirty="0">
              <a:latin typeface="Source Sans Pro" pitchFamily="34" charset="0"/>
            </a:endParaRPr>
          </a:p>
        </p:txBody>
      </p:sp>
      <p:sp>
        <p:nvSpPr>
          <p:cNvPr id="3" name="Slide Number Placeholder 2"/>
          <p:cNvSpPr>
            <a:spLocks noGrp="1"/>
          </p:cNvSpPr>
          <p:nvPr>
            <p:ph type="sldNum" sz="quarter" idx="12"/>
          </p:nvPr>
        </p:nvSpPr>
        <p:spPr>
          <a:xfrm>
            <a:off x="7010400" y="4864895"/>
            <a:ext cx="1831848" cy="273844"/>
          </a:xfrm>
        </p:spPr>
        <p:txBody>
          <a:bodyPr/>
          <a:lstStyle/>
          <a:p>
            <a:pPr algn="r"/>
            <a:fld id="{6CC4C413-DBA5-4ACC-8655-01EADCD57C32}" type="slidenum">
              <a:rPr lang="en-US" smtClean="0"/>
              <a:pPr algn="r"/>
              <a:t>30</a:t>
            </a:fld>
            <a:endParaRPr lang="en-US" dirty="0"/>
          </a:p>
        </p:txBody>
      </p:sp>
      <p:sp>
        <p:nvSpPr>
          <p:cNvPr id="8" name="TextBox 7"/>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pic>
        <p:nvPicPr>
          <p:cNvPr id="2" name="EB-5_External_Slide 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83880" y="4225635"/>
            <a:ext cx="609600" cy="609600"/>
          </a:xfrm>
          <a:prstGeom prst="rect">
            <a:avLst/>
          </a:prstGeom>
        </p:spPr>
      </p:pic>
    </p:spTree>
    <p:extLst>
      <p:ext uri="{BB962C8B-B14F-4D97-AF65-F5344CB8AC3E}">
        <p14:creationId xmlns:p14="http://schemas.microsoft.com/office/powerpoint/2010/main" val="3650694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1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03272" y="285750"/>
            <a:ext cx="7059553" cy="1285875"/>
          </a:xfrm>
        </p:spPr>
        <p:txBody>
          <a:bodyPr>
            <a:noAutofit/>
          </a:bodyPr>
          <a:lstStyle/>
          <a:p>
            <a:pPr algn="l"/>
            <a:r>
              <a:rPr lang="en-US" sz="2600" dirty="0" smtClean="0">
                <a:latin typeface="Source Sans Pro" pitchFamily="34" charset="0"/>
              </a:rPr>
              <a:t>LEADERSHIP INTERVENTION IN SPECIFIC EB-5 PETITION OR REGIONAL CENTER APPLICATION DECISIONS/ADJUDICATIONS</a:t>
            </a:r>
            <a:endParaRPr lang="en-US" sz="2600" dirty="0">
              <a:latin typeface="Source Sans Pro" pitchFamily="34" charset="0"/>
            </a:endParaRPr>
          </a:p>
        </p:txBody>
      </p:sp>
      <p:sp>
        <p:nvSpPr>
          <p:cNvPr id="8" name="Content Placeholder 5"/>
          <p:cNvSpPr txBox="1">
            <a:spLocks/>
          </p:cNvSpPr>
          <p:nvPr/>
        </p:nvSpPr>
        <p:spPr>
          <a:xfrm>
            <a:off x="292608" y="1645920"/>
            <a:ext cx="8549640" cy="31912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In the event the Secretary or Deputy Secretary of Homeland Security considers personal intervention in a particular case, prior consultation with the General Counsel is required</a:t>
            </a:r>
            <a:r>
              <a:rPr lang="en-US" sz="2400" dirty="0" smtClean="0"/>
              <a:t>.</a:t>
            </a:r>
          </a:p>
          <a:p>
            <a:pPr marL="0" indent="0">
              <a:buFont typeface="Arial"/>
              <a:buNone/>
            </a:pPr>
            <a:endParaRPr lang="en-US" sz="1600" dirty="0"/>
          </a:p>
        </p:txBody>
      </p:sp>
      <p:sp>
        <p:nvSpPr>
          <p:cNvPr id="3" name="Slide Number Placeholder 2"/>
          <p:cNvSpPr>
            <a:spLocks noGrp="1"/>
          </p:cNvSpPr>
          <p:nvPr>
            <p:ph type="sldNum" sz="quarter" idx="12"/>
          </p:nvPr>
        </p:nvSpPr>
        <p:spPr>
          <a:xfrm>
            <a:off x="7010400" y="4864895"/>
            <a:ext cx="1905000" cy="273844"/>
          </a:xfrm>
        </p:spPr>
        <p:txBody>
          <a:bodyPr/>
          <a:lstStyle/>
          <a:p>
            <a:pPr algn="r"/>
            <a:fld id="{6CC4C413-DBA5-4ACC-8655-01EADCD57C32}" type="slidenum">
              <a:rPr lang="en-US" smtClean="0"/>
              <a:pPr algn="r"/>
              <a:t>31</a:t>
            </a:fld>
            <a:endParaRPr lang="en-US"/>
          </a:p>
        </p:txBody>
      </p:sp>
      <p:sp>
        <p:nvSpPr>
          <p:cNvPr id="6" name="TextBox 5"/>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pic>
        <p:nvPicPr>
          <p:cNvPr id="4" name="EB-5_External_Slide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32648" y="4259143"/>
            <a:ext cx="609600" cy="609600"/>
          </a:xfrm>
          <a:prstGeom prst="rect">
            <a:avLst/>
          </a:prstGeom>
        </p:spPr>
      </p:pic>
    </p:spTree>
    <p:extLst>
      <p:ext uri="{BB962C8B-B14F-4D97-AF65-F5344CB8AC3E}">
        <p14:creationId xmlns:p14="http://schemas.microsoft.com/office/powerpoint/2010/main" val="1251269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03272" y="285750"/>
            <a:ext cx="7059553" cy="1285875"/>
          </a:xfrm>
        </p:spPr>
        <p:txBody>
          <a:bodyPr>
            <a:noAutofit/>
          </a:bodyPr>
          <a:lstStyle/>
          <a:p>
            <a:pPr algn="l"/>
            <a:r>
              <a:rPr lang="en-US" sz="2600" dirty="0" smtClean="0">
                <a:latin typeface="Source Sans Pro" pitchFamily="34" charset="0"/>
              </a:rPr>
              <a:t>LEADERSHIP INTERVENTION IN SPECIFIC EB-5 PETITION OR REGIONAL CENTER APPLICATION DECISIONS/ADJUDICATIONS</a:t>
            </a:r>
            <a:endParaRPr lang="en-US" sz="2600" dirty="0">
              <a:latin typeface="Source Sans Pro" pitchFamily="34" charset="0"/>
            </a:endParaRPr>
          </a:p>
        </p:txBody>
      </p:sp>
      <p:sp>
        <p:nvSpPr>
          <p:cNvPr id="8" name="Content Placeholder 5"/>
          <p:cNvSpPr txBox="1">
            <a:spLocks/>
          </p:cNvSpPr>
          <p:nvPr/>
        </p:nvSpPr>
        <p:spPr>
          <a:xfrm>
            <a:off x="292608" y="1645920"/>
            <a:ext cx="8549640" cy="31912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00" dirty="0"/>
              <a:t>For all other officials, the written memorialization must be provided to the senior officials designated below for the purpose of providing the Director (or the Director's delegate) written recommendations regarding an extraordinary intervention in a particular case:</a:t>
            </a:r>
            <a:endParaRPr lang="en-US" sz="2200" strike="sngStrike" dirty="0">
              <a:solidFill>
                <a:srgbClr val="FF0000"/>
              </a:solidFill>
            </a:endParaRPr>
          </a:p>
          <a:p>
            <a:pPr marL="857250" lvl="1" indent="-457200">
              <a:buFont typeface="+mj-lt"/>
              <a:buAutoNum type="arabicPeriod"/>
            </a:pPr>
            <a:r>
              <a:rPr lang="en-US" sz="2200" dirty="0"/>
              <a:t>The Deputy Director</a:t>
            </a:r>
          </a:p>
          <a:p>
            <a:pPr marL="857250" lvl="1" indent="-457200">
              <a:buFont typeface="+mj-lt"/>
              <a:buAutoNum type="arabicPeriod"/>
            </a:pPr>
            <a:r>
              <a:rPr lang="en-US" sz="2200" dirty="0"/>
              <a:t>The USCIS Chief Counsel</a:t>
            </a:r>
          </a:p>
          <a:p>
            <a:pPr marL="857250" lvl="1" indent="-457200">
              <a:buFont typeface="+mj-lt"/>
              <a:buAutoNum type="arabicPeriod"/>
            </a:pPr>
            <a:r>
              <a:rPr lang="en-US" sz="2200" dirty="0"/>
              <a:t>The CIS Ombudsman or delegate</a:t>
            </a:r>
          </a:p>
          <a:p>
            <a:pPr marL="857250" lvl="1" indent="-457200">
              <a:buFont typeface="+mj-lt"/>
              <a:buAutoNum type="arabicPeriod"/>
            </a:pPr>
            <a:r>
              <a:rPr lang="en-US" sz="2200" dirty="0"/>
              <a:t>Any other official the Director designates</a:t>
            </a:r>
          </a:p>
          <a:p>
            <a:pPr marL="0" indent="0">
              <a:buFont typeface="Arial"/>
              <a:buNone/>
            </a:pPr>
            <a:endParaRPr lang="en-US" sz="1600" dirty="0"/>
          </a:p>
        </p:txBody>
      </p:sp>
      <p:sp>
        <p:nvSpPr>
          <p:cNvPr id="3" name="Slide Number Placeholder 2"/>
          <p:cNvSpPr>
            <a:spLocks noGrp="1"/>
          </p:cNvSpPr>
          <p:nvPr>
            <p:ph type="sldNum" sz="quarter" idx="12"/>
          </p:nvPr>
        </p:nvSpPr>
        <p:spPr>
          <a:xfrm>
            <a:off x="7010400" y="4864895"/>
            <a:ext cx="1905000" cy="273844"/>
          </a:xfrm>
        </p:spPr>
        <p:txBody>
          <a:bodyPr/>
          <a:lstStyle/>
          <a:p>
            <a:pPr algn="r"/>
            <a:fld id="{6CC4C413-DBA5-4ACC-8655-01EADCD57C32}" type="slidenum">
              <a:rPr lang="en-US" smtClean="0"/>
              <a:pPr algn="r"/>
              <a:t>32</a:t>
            </a:fld>
            <a:endParaRPr lang="en-US"/>
          </a:p>
        </p:txBody>
      </p:sp>
      <p:sp>
        <p:nvSpPr>
          <p:cNvPr id="6" name="TextBox 5"/>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pic>
        <p:nvPicPr>
          <p:cNvPr id="2" name="EB-5_External_Slide 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05476" y="4255295"/>
            <a:ext cx="609600" cy="609600"/>
          </a:xfrm>
          <a:prstGeom prst="rect">
            <a:avLst/>
          </a:prstGeom>
        </p:spPr>
      </p:pic>
    </p:spTree>
    <p:extLst>
      <p:ext uri="{BB962C8B-B14F-4D97-AF65-F5344CB8AC3E}">
        <p14:creationId xmlns:p14="http://schemas.microsoft.com/office/powerpoint/2010/main" val="1554747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1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92608" y="1645920"/>
            <a:ext cx="8549640" cy="3191256"/>
          </a:xfrm>
        </p:spPr>
        <p:txBody>
          <a:bodyPr>
            <a:normAutofit/>
          </a:bodyPr>
          <a:lstStyle/>
          <a:p>
            <a:pPr marL="0" indent="0">
              <a:buNone/>
            </a:pPr>
            <a:r>
              <a:rPr lang="en-US" sz="2400" dirty="0" smtClean="0"/>
              <a:t>Upon </a:t>
            </a:r>
            <a:r>
              <a:rPr lang="en-US" sz="2400" dirty="0"/>
              <a:t>receiving recommendations </a:t>
            </a:r>
            <a:r>
              <a:rPr lang="en-US" sz="2400" dirty="0" smtClean="0"/>
              <a:t>from these designated senior  officials</a:t>
            </a:r>
            <a:r>
              <a:rPr lang="en-US" sz="2400" dirty="0"/>
              <a:t>, if the Director, or the Director's delegate, decides that an extraordinary case intervention is appropriate, he or she </a:t>
            </a:r>
            <a:r>
              <a:rPr lang="en-US" sz="2400" dirty="0" smtClean="0"/>
              <a:t>must </a:t>
            </a:r>
            <a:r>
              <a:rPr lang="en-US" sz="2400" dirty="0"/>
              <a:t>document that decision and the reasons for intervention </a:t>
            </a:r>
            <a:r>
              <a:rPr lang="en-US" sz="2400" dirty="0" smtClean="0"/>
              <a:t>in </a:t>
            </a:r>
            <a:r>
              <a:rPr lang="en-US" sz="2400" dirty="0"/>
              <a:t>writing.</a:t>
            </a:r>
            <a:endParaRPr lang="en-US" sz="1600" dirty="0"/>
          </a:p>
        </p:txBody>
      </p:sp>
      <p:sp>
        <p:nvSpPr>
          <p:cNvPr id="7" name="Title 1"/>
          <p:cNvSpPr>
            <a:spLocks noGrp="1"/>
          </p:cNvSpPr>
          <p:nvPr>
            <p:ph type="title"/>
          </p:nvPr>
        </p:nvSpPr>
        <p:spPr>
          <a:xfrm>
            <a:off x="303272" y="285750"/>
            <a:ext cx="7059553" cy="1285875"/>
          </a:xfrm>
        </p:spPr>
        <p:txBody>
          <a:bodyPr>
            <a:noAutofit/>
          </a:bodyPr>
          <a:lstStyle/>
          <a:p>
            <a:pPr algn="l"/>
            <a:r>
              <a:rPr lang="en-US" sz="2600" dirty="0" smtClean="0">
                <a:latin typeface="Source Sans Pro" pitchFamily="34" charset="0"/>
              </a:rPr>
              <a:t>LEADERSHIP INTERVENTION IN SPECIFIC EB-5 PETITION OR REGIONAL CENTER APPLICATION DECISIONS/ADJUDICATIONS</a:t>
            </a:r>
            <a:endParaRPr lang="en-US" sz="2600" dirty="0">
              <a:latin typeface="Source Sans Pro" pitchFamily="34" charset="0"/>
            </a:endParaRPr>
          </a:p>
        </p:txBody>
      </p:sp>
      <p:sp>
        <p:nvSpPr>
          <p:cNvPr id="3" name="Slide Number Placeholder 2"/>
          <p:cNvSpPr>
            <a:spLocks noGrp="1"/>
          </p:cNvSpPr>
          <p:nvPr>
            <p:ph type="sldNum" sz="quarter" idx="12"/>
          </p:nvPr>
        </p:nvSpPr>
        <p:spPr>
          <a:xfrm>
            <a:off x="7010400" y="4864895"/>
            <a:ext cx="1905000" cy="273844"/>
          </a:xfrm>
        </p:spPr>
        <p:txBody>
          <a:bodyPr/>
          <a:lstStyle/>
          <a:p>
            <a:pPr algn="r"/>
            <a:fld id="{6CC4C413-DBA5-4ACC-8655-01EADCD57C32}" type="slidenum">
              <a:rPr lang="en-US" smtClean="0"/>
              <a:pPr algn="r"/>
              <a:t>33</a:t>
            </a:fld>
            <a:endParaRPr lang="en-US"/>
          </a:p>
        </p:txBody>
      </p:sp>
      <p:sp>
        <p:nvSpPr>
          <p:cNvPr id="8" name="TextBox 7"/>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pic>
        <p:nvPicPr>
          <p:cNvPr id="2" name="EB-5_External_Slide 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4901" y="4255295"/>
            <a:ext cx="609600" cy="609600"/>
          </a:xfrm>
          <a:prstGeom prst="rect">
            <a:avLst/>
          </a:prstGeom>
        </p:spPr>
      </p:pic>
    </p:spTree>
    <p:extLst>
      <p:ext uri="{BB962C8B-B14F-4D97-AF65-F5344CB8AC3E}">
        <p14:creationId xmlns:p14="http://schemas.microsoft.com/office/powerpoint/2010/main" val="738424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7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58914" y="285750"/>
            <a:ext cx="7094386" cy="857250"/>
          </a:xfrm>
        </p:spPr>
        <p:txBody>
          <a:bodyPr/>
          <a:lstStyle/>
          <a:p>
            <a:pPr marL="0" lvl="0" indent="0" algn="l"/>
            <a:r>
              <a:rPr lang="en-US" sz="2600" dirty="0" smtClean="0">
                <a:latin typeface="Source Sans Pro" pitchFamily="34" charset="0"/>
              </a:rPr>
              <a:t>EXPEDITE REQUESTS</a:t>
            </a:r>
            <a:endParaRPr lang="en-US" sz="2600" dirty="0">
              <a:latin typeface="Source Sans Pro" pitchFamily="34" charset="0"/>
            </a:endParaRPr>
          </a:p>
        </p:txBody>
      </p:sp>
      <p:sp>
        <p:nvSpPr>
          <p:cNvPr id="6" name="Content Placeholder 5"/>
          <p:cNvSpPr>
            <a:spLocks noGrp="1"/>
          </p:cNvSpPr>
          <p:nvPr>
            <p:ph idx="1"/>
          </p:nvPr>
        </p:nvSpPr>
        <p:spPr>
          <a:xfrm>
            <a:off x="292608" y="1188720"/>
            <a:ext cx="8549640" cy="3657600"/>
          </a:xfrm>
        </p:spPr>
        <p:txBody>
          <a:bodyPr/>
          <a:lstStyle/>
          <a:p>
            <a:pPr marL="0" lvl="0" indent="0">
              <a:buNone/>
            </a:pPr>
            <a:r>
              <a:rPr lang="en-US" sz="2400" dirty="0"/>
              <a:t>The USCIS general policy governing expedited processing of applications and petitions applies to all requests to expedite processing of EB-5 petitions or applications.</a:t>
            </a:r>
          </a:p>
          <a:p>
            <a:pPr marL="0" indent="0">
              <a:buNone/>
            </a:pPr>
            <a:endParaRPr lang="en-US" sz="2400" dirty="0"/>
          </a:p>
          <a:p>
            <a:pPr marL="0" indent="0">
              <a:buNone/>
            </a:pPr>
            <a:r>
              <a:rPr lang="en-US" sz="2200" dirty="0" smtClean="0"/>
              <a:t>You can find the </a:t>
            </a:r>
            <a:r>
              <a:rPr lang="en-US" sz="2200" dirty="0"/>
              <a:t>expedite criteria </a:t>
            </a:r>
            <a:r>
              <a:rPr lang="en-US" sz="2200" dirty="0" smtClean="0"/>
              <a:t>at </a:t>
            </a:r>
            <a:r>
              <a:rPr lang="en-US" sz="2200" u="sng" dirty="0">
                <a:solidFill>
                  <a:srgbClr val="0000CC"/>
                </a:solidFill>
                <a:hlinkClick r:id="rId5"/>
              </a:rPr>
              <a:t>http://www.uscis.gov/forms/expedite-criteria</a:t>
            </a:r>
            <a:r>
              <a:rPr lang="en-US" sz="2200" dirty="0">
                <a:solidFill>
                  <a:srgbClr val="0000CC"/>
                </a:solidFill>
              </a:rPr>
              <a:t>. </a:t>
            </a:r>
          </a:p>
        </p:txBody>
      </p:sp>
      <p:sp>
        <p:nvSpPr>
          <p:cNvPr id="3" name="Slide Number Placeholder 2"/>
          <p:cNvSpPr>
            <a:spLocks noGrp="1"/>
          </p:cNvSpPr>
          <p:nvPr>
            <p:ph type="sldNum" sz="quarter" idx="12"/>
          </p:nvPr>
        </p:nvSpPr>
        <p:spPr>
          <a:xfrm>
            <a:off x="7010400" y="4864895"/>
            <a:ext cx="1905000" cy="273844"/>
          </a:xfrm>
        </p:spPr>
        <p:txBody>
          <a:bodyPr/>
          <a:lstStyle/>
          <a:p>
            <a:pPr algn="r"/>
            <a:fld id="{6CC4C413-DBA5-4ACC-8655-01EADCD57C32}" type="slidenum">
              <a:rPr lang="en-US" smtClean="0"/>
              <a:pPr algn="r"/>
              <a:t>34</a:t>
            </a:fld>
            <a:endParaRPr lang="en-US"/>
          </a:p>
        </p:txBody>
      </p:sp>
      <p:sp>
        <p:nvSpPr>
          <p:cNvPr id="7" name="TextBox 6"/>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pic>
        <p:nvPicPr>
          <p:cNvPr id="2" name="EB-5_External_Slide 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32648" y="4282440"/>
            <a:ext cx="609600" cy="609600"/>
          </a:xfrm>
          <a:prstGeom prst="rect">
            <a:avLst/>
          </a:prstGeom>
        </p:spPr>
      </p:pic>
    </p:spTree>
    <p:extLst>
      <p:ext uri="{BB962C8B-B14F-4D97-AF65-F5344CB8AC3E}">
        <p14:creationId xmlns:p14="http://schemas.microsoft.com/office/powerpoint/2010/main" val="3839259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1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65116" y="285749"/>
            <a:ext cx="7078659" cy="1323977"/>
          </a:xfrm>
        </p:spPr>
        <p:txBody>
          <a:bodyPr>
            <a:noAutofit/>
          </a:bodyPr>
          <a:lstStyle/>
          <a:p>
            <a:pPr marL="0" lvl="0" indent="0" algn="l"/>
            <a:r>
              <a:rPr lang="en-US" sz="2600" dirty="0" smtClean="0">
                <a:latin typeface="Source Sans Pro" pitchFamily="34" charset="0"/>
              </a:rPr>
              <a:t>REPORTING A SUSPECTED VIOLATION OF EB-5 PROTOCOLS, ETHICS RULES, OR ANY STATUTE, REGULATION OR POLICY </a:t>
            </a:r>
            <a:endParaRPr lang="en-US" sz="2600" dirty="0">
              <a:latin typeface="Source Sans Pro" pitchFamily="34" charset="0"/>
            </a:endParaRPr>
          </a:p>
        </p:txBody>
      </p:sp>
      <p:sp>
        <p:nvSpPr>
          <p:cNvPr id="6" name="Content Placeholder 5"/>
          <p:cNvSpPr>
            <a:spLocks noGrp="1"/>
          </p:cNvSpPr>
          <p:nvPr>
            <p:ph idx="1"/>
          </p:nvPr>
        </p:nvSpPr>
        <p:spPr>
          <a:xfrm>
            <a:off x="292608" y="1645920"/>
            <a:ext cx="4279392" cy="1648206"/>
          </a:xfrm>
        </p:spPr>
        <p:txBody>
          <a:bodyPr>
            <a:normAutofit fontScale="85000" lnSpcReduction="20000"/>
          </a:bodyPr>
          <a:lstStyle/>
          <a:p>
            <a:pPr marL="0" indent="0">
              <a:buNone/>
            </a:pPr>
            <a:r>
              <a:rPr lang="en-US" b="1" dirty="0"/>
              <a:t>DHS Inspector </a:t>
            </a:r>
            <a:r>
              <a:rPr lang="en-US" b="1" dirty="0" smtClean="0"/>
              <a:t>General</a:t>
            </a:r>
            <a:endParaRPr lang="en-US" b="1" dirty="0"/>
          </a:p>
          <a:p>
            <a:pPr marL="57150" indent="0">
              <a:buNone/>
            </a:pPr>
            <a:r>
              <a:rPr lang="en-US" dirty="0" smtClean="0"/>
              <a:t>1-800-323-8603</a:t>
            </a:r>
          </a:p>
          <a:p>
            <a:pPr marL="57150" indent="0">
              <a:buNone/>
            </a:pPr>
            <a:r>
              <a:rPr lang="en-US" dirty="0" smtClean="0"/>
              <a:t>TDD: 1-844-889-4357</a:t>
            </a:r>
          </a:p>
          <a:p>
            <a:pPr marL="57150" indent="0">
              <a:buNone/>
            </a:pPr>
            <a:r>
              <a:rPr lang="en-US" dirty="0" smtClean="0"/>
              <a:t>Fax</a:t>
            </a:r>
            <a:r>
              <a:rPr lang="en-US" dirty="0"/>
              <a:t>: </a:t>
            </a:r>
            <a:r>
              <a:rPr lang="en-US" dirty="0" smtClean="0"/>
              <a:t>202-254-4297</a:t>
            </a:r>
          </a:p>
          <a:p>
            <a:pPr marL="57150" indent="0">
              <a:buNone/>
            </a:pPr>
            <a:r>
              <a:rPr lang="en-US" sz="2000" dirty="0" smtClean="0">
                <a:hlinkClick r:id="rId5"/>
              </a:rPr>
              <a:t>dhs-oig.officepublicaffairs@oig.dhs.gov</a:t>
            </a:r>
            <a:r>
              <a:rPr lang="en-US" sz="2000" dirty="0" smtClean="0"/>
              <a:t> </a:t>
            </a:r>
            <a:endParaRPr lang="en-US" sz="2000" dirty="0"/>
          </a:p>
          <a:p>
            <a:pPr marL="57150" indent="0">
              <a:buNone/>
            </a:pPr>
            <a:endParaRPr lang="en-US" sz="2000" dirty="0" smtClean="0"/>
          </a:p>
        </p:txBody>
      </p:sp>
      <p:sp>
        <p:nvSpPr>
          <p:cNvPr id="2" name="Rectangle 1"/>
          <p:cNvSpPr/>
          <p:nvPr/>
        </p:nvSpPr>
        <p:spPr>
          <a:xfrm>
            <a:off x="4251960" y="1654314"/>
            <a:ext cx="4892040" cy="2554545"/>
          </a:xfrm>
          <a:prstGeom prst="rect">
            <a:avLst/>
          </a:prstGeom>
        </p:spPr>
        <p:txBody>
          <a:bodyPr wrap="square">
            <a:spAutoFit/>
          </a:bodyPr>
          <a:lstStyle/>
          <a:p>
            <a:r>
              <a:rPr lang="en-US" sz="2000" b="1" dirty="0">
                <a:latin typeface="Source Sans Pro" pitchFamily="34" charset="0"/>
              </a:rPr>
              <a:t>USCIS Office of Security and </a:t>
            </a:r>
            <a:r>
              <a:rPr lang="en-US" sz="2000" b="1" dirty="0" smtClean="0">
                <a:latin typeface="Source Sans Pro" pitchFamily="34" charset="0"/>
              </a:rPr>
              <a:t>Integrity</a:t>
            </a:r>
          </a:p>
          <a:p>
            <a:r>
              <a:rPr lang="en-US" sz="2000" dirty="0" smtClean="0">
                <a:latin typeface="Source Sans Pro" pitchFamily="34" charset="0"/>
              </a:rPr>
              <a:t>Fax</a:t>
            </a:r>
            <a:r>
              <a:rPr lang="en-US" sz="2000" dirty="0">
                <a:latin typeface="Source Sans Pro" pitchFamily="34" charset="0"/>
              </a:rPr>
              <a:t>: </a:t>
            </a:r>
            <a:r>
              <a:rPr lang="en-US" sz="2000" dirty="0" smtClean="0">
                <a:latin typeface="Source Sans Pro" pitchFamily="34" charset="0"/>
              </a:rPr>
              <a:t>202-233-2453</a:t>
            </a:r>
            <a:endParaRPr lang="en-US" sz="2000" dirty="0" smtClean="0">
              <a:latin typeface="Source Sans Pro" pitchFamily="34" charset="0"/>
            </a:endParaRPr>
          </a:p>
          <a:p>
            <a:r>
              <a:rPr lang="en-US" sz="2000" dirty="0" smtClean="0">
                <a:latin typeface="Source Sans Pro" pitchFamily="34" charset="0"/>
              </a:rPr>
              <a:t>Chief</a:t>
            </a:r>
            <a:r>
              <a:rPr lang="en-US" sz="2000" dirty="0">
                <a:latin typeface="Source Sans Pro" pitchFamily="34" charset="0"/>
              </a:rPr>
              <a:t>, Investigations </a:t>
            </a:r>
            <a:r>
              <a:rPr lang="en-US" sz="2000" dirty="0" smtClean="0">
                <a:latin typeface="Source Sans Pro" pitchFamily="34" charset="0"/>
              </a:rPr>
              <a:t>Division </a:t>
            </a:r>
          </a:p>
          <a:p>
            <a:r>
              <a:rPr lang="en-US" sz="2000" dirty="0" smtClean="0">
                <a:latin typeface="Source Sans Pro" pitchFamily="34" charset="0"/>
              </a:rPr>
              <a:t>Office </a:t>
            </a:r>
            <a:r>
              <a:rPr lang="en-US" sz="2000" dirty="0">
                <a:latin typeface="Source Sans Pro" pitchFamily="34" charset="0"/>
              </a:rPr>
              <a:t>of Security and Integrity </a:t>
            </a:r>
            <a:endParaRPr lang="en-US" sz="2000" dirty="0" smtClean="0">
              <a:latin typeface="Source Sans Pro" pitchFamily="34" charset="0"/>
            </a:endParaRPr>
          </a:p>
          <a:p>
            <a:r>
              <a:rPr lang="en-US" sz="2000" dirty="0" smtClean="0">
                <a:latin typeface="Source Sans Pro" pitchFamily="34" charset="0"/>
              </a:rPr>
              <a:t>MS </a:t>
            </a:r>
            <a:r>
              <a:rPr lang="en-US" sz="2000" dirty="0">
                <a:latin typeface="Source Sans Pro" pitchFamily="34" charset="0"/>
              </a:rPr>
              <a:t>2275</a:t>
            </a:r>
          </a:p>
          <a:p>
            <a:r>
              <a:rPr lang="en-US" sz="2000" dirty="0" smtClean="0">
                <a:latin typeface="Source Sans Pro" pitchFamily="34" charset="0"/>
              </a:rPr>
              <a:t>U.S</a:t>
            </a:r>
            <a:r>
              <a:rPr lang="en-US" sz="2000" dirty="0">
                <a:latin typeface="Source Sans Pro" pitchFamily="34" charset="0"/>
              </a:rPr>
              <a:t>. Citizenship and Immigration </a:t>
            </a:r>
            <a:r>
              <a:rPr lang="en-US" sz="2000" dirty="0" smtClean="0">
                <a:latin typeface="Source Sans Pro" pitchFamily="34" charset="0"/>
              </a:rPr>
              <a:t>Services</a:t>
            </a:r>
          </a:p>
          <a:p>
            <a:r>
              <a:rPr lang="en-US" sz="2000" dirty="0" smtClean="0">
                <a:latin typeface="Source Sans Pro" pitchFamily="34" charset="0"/>
              </a:rPr>
              <a:t>633 3rd </a:t>
            </a:r>
            <a:r>
              <a:rPr lang="en-US" sz="2000" dirty="0">
                <a:latin typeface="Source Sans Pro" pitchFamily="34" charset="0"/>
              </a:rPr>
              <a:t>Street, NW, 3rd Floor</a:t>
            </a:r>
          </a:p>
          <a:p>
            <a:r>
              <a:rPr lang="en-US" sz="2000" dirty="0" smtClean="0">
                <a:latin typeface="Source Sans Pro" pitchFamily="34" charset="0"/>
              </a:rPr>
              <a:t>Washington</a:t>
            </a:r>
            <a:r>
              <a:rPr lang="en-US" sz="2000" dirty="0">
                <a:latin typeface="Source Sans Pro" pitchFamily="34" charset="0"/>
              </a:rPr>
              <a:t>, DC 20529-2275</a:t>
            </a:r>
          </a:p>
        </p:txBody>
      </p:sp>
      <p:sp>
        <p:nvSpPr>
          <p:cNvPr id="4" name="Slide Number Placeholder 3"/>
          <p:cNvSpPr>
            <a:spLocks noGrp="1"/>
          </p:cNvSpPr>
          <p:nvPr>
            <p:ph type="sldNum" sz="quarter" idx="12"/>
          </p:nvPr>
        </p:nvSpPr>
        <p:spPr>
          <a:xfrm>
            <a:off x="7010400" y="4864895"/>
            <a:ext cx="1905000" cy="273844"/>
          </a:xfrm>
        </p:spPr>
        <p:txBody>
          <a:bodyPr/>
          <a:lstStyle/>
          <a:p>
            <a:pPr algn="r"/>
            <a:fld id="{6CC4C413-DBA5-4ACC-8655-01EADCD57C32}" type="slidenum">
              <a:rPr lang="en-US" smtClean="0"/>
              <a:pPr algn="r"/>
              <a:t>35</a:t>
            </a:fld>
            <a:endParaRPr lang="en-US"/>
          </a:p>
        </p:txBody>
      </p:sp>
      <p:sp>
        <p:nvSpPr>
          <p:cNvPr id="7" name="TextBox 6"/>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pic>
        <p:nvPicPr>
          <p:cNvPr id="3" name="EB-5_External_Slide 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9600" y="4247920"/>
            <a:ext cx="609600" cy="609600"/>
          </a:xfrm>
          <a:prstGeom prst="rect">
            <a:avLst/>
          </a:prstGeom>
        </p:spPr>
      </p:pic>
    </p:spTree>
    <p:extLst>
      <p:ext uri="{BB962C8B-B14F-4D97-AF65-F5344CB8AC3E}">
        <p14:creationId xmlns:p14="http://schemas.microsoft.com/office/powerpoint/2010/main" val="3939285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8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42900" y="295275"/>
            <a:ext cx="6962775" cy="857250"/>
          </a:xfrm>
        </p:spPr>
        <p:txBody>
          <a:bodyPr/>
          <a:lstStyle/>
          <a:p>
            <a:pPr marL="0" lvl="0" indent="0" algn="l"/>
            <a:r>
              <a:rPr lang="en-US" sz="2600" dirty="0" smtClean="0">
                <a:latin typeface="Source Sans Pro" pitchFamily="34" charset="0"/>
              </a:rPr>
              <a:t>QUESTIONS</a:t>
            </a:r>
            <a:endParaRPr lang="en-US" sz="2600" dirty="0">
              <a:latin typeface="Source Sans Pro" pitchFamily="34" charset="0"/>
            </a:endParaRPr>
          </a:p>
        </p:txBody>
      </p:sp>
      <p:sp>
        <p:nvSpPr>
          <p:cNvPr id="6" name="Content Placeholder 5"/>
          <p:cNvSpPr>
            <a:spLocks noGrp="1"/>
          </p:cNvSpPr>
          <p:nvPr>
            <p:ph idx="1"/>
          </p:nvPr>
        </p:nvSpPr>
        <p:spPr>
          <a:xfrm>
            <a:off x="292608" y="1188720"/>
            <a:ext cx="8549640" cy="3657600"/>
          </a:xfrm>
        </p:spPr>
        <p:txBody>
          <a:bodyPr/>
          <a:lstStyle/>
          <a:p>
            <a:pPr marL="0" lvl="0" indent="0">
              <a:buNone/>
            </a:pPr>
            <a:endParaRPr lang="en-US" sz="2400" dirty="0" smtClean="0"/>
          </a:p>
          <a:p>
            <a:pPr marL="0" lvl="0" indent="0">
              <a:buNone/>
            </a:pPr>
            <a:endParaRPr lang="en-US" sz="2400" dirty="0"/>
          </a:p>
          <a:p>
            <a:pPr marL="0" lvl="0" indent="0">
              <a:buNone/>
            </a:pPr>
            <a:r>
              <a:rPr lang="en-US" sz="2400" dirty="0" smtClean="0"/>
              <a:t>Immigrant Investor Program Office</a:t>
            </a:r>
          </a:p>
          <a:p>
            <a:pPr marL="0" lvl="0" indent="0">
              <a:buNone/>
            </a:pPr>
            <a:r>
              <a:rPr lang="en-US" sz="2400" dirty="0" smtClean="0"/>
              <a:t>Stakeholder Engagement Branch </a:t>
            </a:r>
          </a:p>
          <a:p>
            <a:pPr marL="0" lvl="0" indent="0">
              <a:buNone/>
            </a:pPr>
            <a:r>
              <a:rPr lang="en-US" sz="2400" dirty="0" smtClean="0">
                <a:hlinkClick r:id="rId3"/>
              </a:rPr>
              <a:t>IPOStakeholderEngagement@uscis.dhs.gov</a:t>
            </a:r>
            <a:r>
              <a:rPr lang="en-US" sz="2400" dirty="0" smtClean="0"/>
              <a:t> </a:t>
            </a:r>
            <a:endParaRPr lang="en-US" sz="2400" dirty="0"/>
          </a:p>
        </p:txBody>
      </p:sp>
      <p:sp>
        <p:nvSpPr>
          <p:cNvPr id="3" name="Slide Number Placeholder 2"/>
          <p:cNvSpPr>
            <a:spLocks noGrp="1"/>
          </p:cNvSpPr>
          <p:nvPr>
            <p:ph type="sldNum" sz="quarter" idx="12"/>
          </p:nvPr>
        </p:nvSpPr>
        <p:spPr>
          <a:xfrm>
            <a:off x="7010400" y="4864895"/>
            <a:ext cx="1831848" cy="273844"/>
          </a:xfrm>
        </p:spPr>
        <p:txBody>
          <a:bodyPr/>
          <a:lstStyle/>
          <a:p>
            <a:pPr algn="r"/>
            <a:fld id="{6CC4C413-DBA5-4ACC-8655-01EADCD57C32}" type="slidenum">
              <a:rPr lang="en-US" smtClean="0"/>
              <a:pPr algn="r"/>
              <a:t>36</a:t>
            </a:fld>
            <a:endParaRPr lang="en-US"/>
          </a:p>
        </p:txBody>
      </p:sp>
      <p:sp>
        <p:nvSpPr>
          <p:cNvPr id="7" name="TextBox 6"/>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spTree>
    <p:extLst>
      <p:ext uri="{BB962C8B-B14F-4D97-AF65-F5344CB8AC3E}">
        <p14:creationId xmlns:p14="http://schemas.microsoft.com/office/powerpoint/2010/main" val="1832628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58914" y="285750"/>
            <a:ext cx="7056286" cy="857250"/>
          </a:xfrm>
        </p:spPr>
        <p:txBody>
          <a:bodyPr/>
          <a:lstStyle/>
          <a:p>
            <a:pPr marL="0" lvl="0" indent="0" algn="l"/>
            <a:r>
              <a:rPr lang="en-US" sz="2600" dirty="0" smtClean="0">
                <a:latin typeface="Source Sans Pro" pitchFamily="34" charset="0"/>
              </a:rPr>
              <a:t>ABOUT THIS PRESENTATION</a:t>
            </a:r>
            <a:endParaRPr lang="en-US" sz="2600" dirty="0">
              <a:latin typeface="Source Sans Pro" pitchFamily="34" charset="0"/>
            </a:endParaRPr>
          </a:p>
        </p:txBody>
      </p:sp>
      <p:sp>
        <p:nvSpPr>
          <p:cNvPr id="6" name="Content Placeholder 5"/>
          <p:cNvSpPr>
            <a:spLocks noGrp="1"/>
          </p:cNvSpPr>
          <p:nvPr>
            <p:ph idx="1"/>
          </p:nvPr>
        </p:nvSpPr>
        <p:spPr>
          <a:xfrm>
            <a:off x="292608" y="1188720"/>
            <a:ext cx="8549640" cy="3657600"/>
          </a:xfrm>
        </p:spPr>
        <p:txBody>
          <a:bodyPr/>
          <a:lstStyle/>
          <a:p>
            <a:r>
              <a:rPr lang="en-US" sz="2400" dirty="0"/>
              <a:t>Author: </a:t>
            </a:r>
            <a:r>
              <a:rPr lang="en-US" sz="2400" dirty="0" smtClean="0"/>
              <a:t>Immigrant Investor Program Office, Stakeholder Engagement Branch</a:t>
            </a:r>
          </a:p>
          <a:p>
            <a:r>
              <a:rPr lang="en-US" sz="2400" dirty="0" smtClean="0"/>
              <a:t>Date </a:t>
            </a:r>
            <a:r>
              <a:rPr lang="en-US" sz="2400" dirty="0"/>
              <a:t>of last revision: </a:t>
            </a:r>
            <a:r>
              <a:rPr lang="en-US" dirty="0" smtClean="0"/>
              <a:t>November </a:t>
            </a:r>
            <a:r>
              <a:rPr lang="en-US" sz="2400" dirty="0" smtClean="0"/>
              <a:t>30, 2016.  </a:t>
            </a:r>
            <a:r>
              <a:rPr lang="en-US" sz="2400" dirty="0"/>
              <a:t>This presentation is current only as of the date of last revision.</a:t>
            </a:r>
          </a:p>
          <a:p>
            <a:r>
              <a:rPr lang="en-US" sz="2400" dirty="0"/>
              <a:t>This presentation contains no sensitive Personally Identifiable Information (PII</a:t>
            </a:r>
            <a:r>
              <a:rPr lang="en-US" sz="2400" dirty="0" smtClean="0"/>
              <a:t>).</a:t>
            </a:r>
            <a:endParaRPr lang="en-US" sz="2400" dirty="0"/>
          </a:p>
        </p:txBody>
      </p:sp>
      <p:sp>
        <p:nvSpPr>
          <p:cNvPr id="3" name="Slide Number Placeholder 2"/>
          <p:cNvSpPr>
            <a:spLocks noGrp="1"/>
          </p:cNvSpPr>
          <p:nvPr>
            <p:ph type="sldNum" sz="quarter" idx="12"/>
          </p:nvPr>
        </p:nvSpPr>
        <p:spPr>
          <a:xfrm>
            <a:off x="7010400" y="4864895"/>
            <a:ext cx="1831848" cy="273844"/>
          </a:xfrm>
        </p:spPr>
        <p:txBody>
          <a:bodyPr/>
          <a:lstStyle/>
          <a:p>
            <a:pPr algn="r"/>
            <a:fld id="{6CC4C413-DBA5-4ACC-8655-01EADCD57C32}" type="slidenum">
              <a:rPr lang="en-US" smtClean="0"/>
              <a:pPr algn="r"/>
              <a:t>37</a:t>
            </a:fld>
            <a:endParaRPr lang="en-US"/>
          </a:p>
        </p:txBody>
      </p:sp>
      <p:sp>
        <p:nvSpPr>
          <p:cNvPr id="7" name="TextBox 6"/>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spTree>
    <p:extLst>
      <p:ext uri="{BB962C8B-B14F-4D97-AF65-F5344CB8AC3E}">
        <p14:creationId xmlns:p14="http://schemas.microsoft.com/office/powerpoint/2010/main" val="1936506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58914" y="304800"/>
            <a:ext cx="7084861" cy="857250"/>
          </a:xfrm>
        </p:spPr>
        <p:txBody>
          <a:bodyPr/>
          <a:lstStyle/>
          <a:p>
            <a:pPr marL="0" lvl="0" indent="0" algn="l"/>
            <a:r>
              <a:rPr lang="en-US" sz="2600" dirty="0" smtClean="0">
                <a:latin typeface="Source Sans Pro" pitchFamily="34" charset="0"/>
              </a:rPr>
              <a:t>DISCLAIMER</a:t>
            </a:r>
            <a:endParaRPr lang="en-US" sz="2600" dirty="0">
              <a:latin typeface="Source Sans Pro" pitchFamily="34" charset="0"/>
            </a:endParaRPr>
          </a:p>
        </p:txBody>
      </p:sp>
      <p:sp>
        <p:nvSpPr>
          <p:cNvPr id="6" name="Content Placeholder 5"/>
          <p:cNvSpPr>
            <a:spLocks noGrp="1"/>
          </p:cNvSpPr>
          <p:nvPr>
            <p:ph idx="1"/>
          </p:nvPr>
        </p:nvSpPr>
        <p:spPr>
          <a:xfrm>
            <a:off x="292608" y="1188720"/>
            <a:ext cx="8549640" cy="3657600"/>
          </a:xfrm>
        </p:spPr>
        <p:txBody>
          <a:bodyPr/>
          <a:lstStyle/>
          <a:p>
            <a:pPr marL="0" indent="0">
              <a:buNone/>
            </a:pPr>
            <a:r>
              <a:rPr lang="en-US" sz="2400" dirty="0"/>
              <a:t>This training module is intended solely for informational purposes. It is not intended to, does not, and may not be relied upon to create or confer any right(s) or benefit(s), substantive or procedural, enforceable at law by any individual or other party in benefit applications before USCIS, in removal proceedings, in litigation with the United States, or in any other form or manner. This training module does not have the force of law, or of a DHS directive.</a:t>
            </a:r>
          </a:p>
        </p:txBody>
      </p:sp>
      <p:sp>
        <p:nvSpPr>
          <p:cNvPr id="3" name="Slide Number Placeholder 2"/>
          <p:cNvSpPr>
            <a:spLocks noGrp="1"/>
          </p:cNvSpPr>
          <p:nvPr>
            <p:ph type="sldNum" sz="quarter" idx="12"/>
          </p:nvPr>
        </p:nvSpPr>
        <p:spPr>
          <a:xfrm>
            <a:off x="7010400" y="4864895"/>
            <a:ext cx="1831848" cy="273844"/>
          </a:xfrm>
        </p:spPr>
        <p:txBody>
          <a:bodyPr/>
          <a:lstStyle/>
          <a:p>
            <a:pPr algn="r"/>
            <a:fld id="{6CC4C413-DBA5-4ACC-8655-01EADCD57C32}" type="slidenum">
              <a:rPr lang="en-US" smtClean="0"/>
              <a:pPr algn="r"/>
              <a:t>38</a:t>
            </a:fld>
            <a:endParaRPr lang="en-US"/>
          </a:p>
        </p:txBody>
      </p:sp>
      <p:sp>
        <p:nvSpPr>
          <p:cNvPr id="7" name="TextBox 6"/>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spTree>
    <p:extLst>
      <p:ext uri="{BB962C8B-B14F-4D97-AF65-F5344CB8AC3E}">
        <p14:creationId xmlns:p14="http://schemas.microsoft.com/office/powerpoint/2010/main" val="3450565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pPr lvl="0"/>
            <a:r>
              <a:rPr lang="en-US" dirty="0" smtClean="0"/>
              <a:t>Appendix</a:t>
            </a:r>
            <a:endParaRPr lang="en-US" dirty="0"/>
          </a:p>
        </p:txBody>
      </p:sp>
      <p:sp>
        <p:nvSpPr>
          <p:cNvPr id="6" name="Content Placeholder 5"/>
          <p:cNvSpPr>
            <a:spLocks noGrp="1"/>
          </p:cNvSpPr>
          <p:nvPr>
            <p:ph idx="1"/>
          </p:nvPr>
        </p:nvSpPr>
        <p:spPr/>
        <p:txBody>
          <a:bodyPr/>
          <a:lstStyle/>
          <a:p>
            <a:pPr marL="0" indent="0">
              <a:buNone/>
            </a:pPr>
            <a:r>
              <a:rPr lang="en-US" dirty="0" smtClean="0"/>
              <a:t>EB-5 Protocols procedural vs. substantive examples follow on the next slides.</a:t>
            </a:r>
            <a:endParaRPr lang="en-US" dirty="0"/>
          </a:p>
        </p:txBody>
      </p:sp>
      <p:sp>
        <p:nvSpPr>
          <p:cNvPr id="3" name="Slide Number Placeholder 2"/>
          <p:cNvSpPr>
            <a:spLocks noGrp="1"/>
          </p:cNvSpPr>
          <p:nvPr>
            <p:ph type="sldNum" sz="quarter" idx="12"/>
          </p:nvPr>
        </p:nvSpPr>
        <p:spPr/>
        <p:txBody>
          <a:bodyPr/>
          <a:lstStyle/>
          <a:p>
            <a:r>
              <a:rPr lang="en-US" dirty="0" smtClean="0"/>
              <a:t>			  </a:t>
            </a:r>
            <a:fld id="{6CC4C413-DBA5-4ACC-8655-01EADCD57C32}" type="slidenum">
              <a:rPr lang="en-US" smtClean="0"/>
              <a:pPr/>
              <a:t>39</a:t>
            </a:fld>
            <a:endParaRPr lang="en-US" dirty="0"/>
          </a:p>
        </p:txBody>
      </p:sp>
      <p:sp>
        <p:nvSpPr>
          <p:cNvPr id="7" name="TextBox 6"/>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spTree>
    <p:extLst>
      <p:ext uri="{BB962C8B-B14F-4D97-AF65-F5344CB8AC3E}">
        <p14:creationId xmlns:p14="http://schemas.microsoft.com/office/powerpoint/2010/main" val="2661636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58914" y="276225"/>
            <a:ext cx="7094386" cy="857250"/>
          </a:xfrm>
        </p:spPr>
        <p:txBody>
          <a:bodyPr>
            <a:normAutofit/>
          </a:bodyPr>
          <a:lstStyle/>
          <a:p>
            <a:pPr algn="l"/>
            <a:r>
              <a:rPr lang="en-US" sz="2600" dirty="0" smtClean="0">
                <a:latin typeface="Source Sans Pro" pitchFamily="34" charset="0"/>
              </a:rPr>
              <a:t>EB-5 PROTOCOLS PURPOSE</a:t>
            </a:r>
            <a:endParaRPr lang="en-US" sz="2600" dirty="0">
              <a:latin typeface="Source Sans Pro" pitchFamily="34" charset="0"/>
            </a:endParaRPr>
          </a:p>
        </p:txBody>
      </p:sp>
      <p:sp>
        <p:nvSpPr>
          <p:cNvPr id="8" name="Content Placeholder 5"/>
          <p:cNvSpPr>
            <a:spLocks noGrp="1"/>
          </p:cNvSpPr>
          <p:nvPr>
            <p:ph idx="1"/>
          </p:nvPr>
        </p:nvSpPr>
        <p:spPr>
          <a:xfrm>
            <a:off x="292608" y="1190625"/>
            <a:ext cx="8549640" cy="3657600"/>
          </a:xfrm>
        </p:spPr>
        <p:txBody>
          <a:bodyPr>
            <a:normAutofit/>
          </a:bodyPr>
          <a:lstStyle/>
          <a:p>
            <a:r>
              <a:rPr lang="en-US" sz="2200" dirty="0">
                <a:latin typeface="Source Sans Pro" pitchFamily="34" charset="0"/>
              </a:rPr>
              <a:t>On April 30, 2015 the </a:t>
            </a:r>
            <a:r>
              <a:rPr lang="en-US" sz="2200" dirty="0" smtClean="0">
                <a:latin typeface="Source Sans Pro" pitchFamily="34" charset="0"/>
              </a:rPr>
              <a:t>Secretary of Homeland Security issued </a:t>
            </a:r>
            <a:r>
              <a:rPr lang="en-US" sz="2200" dirty="0">
                <a:latin typeface="Source Sans Pro" pitchFamily="34" charset="0"/>
              </a:rPr>
              <a:t>“Ethics and Integrity: Protocols for Processing of EB-5 Immigrant Investor Visa Petitions and EB-5 Regional Center Applications, Including Stakeholder Communications.”</a:t>
            </a:r>
          </a:p>
          <a:p>
            <a:r>
              <a:rPr lang="en-US" sz="2200" dirty="0" smtClean="0">
                <a:latin typeface="Source Sans Pro" pitchFamily="34" charset="0"/>
              </a:rPr>
              <a:t>As directed, USCIS established </a:t>
            </a:r>
            <a:r>
              <a:rPr lang="en-US" sz="2200" dirty="0">
                <a:latin typeface="Source Sans Pro" pitchFamily="34" charset="0"/>
              </a:rPr>
              <a:t>the protocols to ensure that the EB-5 program is administered with </a:t>
            </a:r>
            <a:r>
              <a:rPr lang="en-US" sz="2200" dirty="0" smtClean="0">
                <a:latin typeface="Source Sans Pro" pitchFamily="34" charset="0"/>
              </a:rPr>
              <a:t>integrity and </a:t>
            </a:r>
            <a:r>
              <a:rPr lang="en-US" sz="2200" dirty="0">
                <a:latin typeface="Source Sans Pro" pitchFamily="34" charset="0"/>
              </a:rPr>
              <a:t>that </a:t>
            </a:r>
            <a:r>
              <a:rPr lang="en-US" sz="2200" dirty="0" smtClean="0">
                <a:latin typeface="Source Sans Pro" pitchFamily="34" charset="0"/>
              </a:rPr>
              <a:t>substantive </a:t>
            </a:r>
            <a:r>
              <a:rPr lang="en-US" sz="2200" dirty="0">
                <a:latin typeface="Source Sans Pro" pitchFamily="34" charset="0"/>
              </a:rPr>
              <a:t>correspondence and discussions between external interested parties and DHS </a:t>
            </a:r>
            <a:r>
              <a:rPr lang="en-US" sz="2200" dirty="0" smtClean="0">
                <a:latin typeface="Source Sans Pro" pitchFamily="34" charset="0"/>
              </a:rPr>
              <a:t>personnel </a:t>
            </a:r>
            <a:r>
              <a:rPr lang="en-US" sz="2200" dirty="0">
                <a:latin typeface="Source Sans Pro" pitchFamily="34" charset="0"/>
              </a:rPr>
              <a:t>are tracked and documented </a:t>
            </a:r>
            <a:r>
              <a:rPr lang="en-US" sz="2200" dirty="0" smtClean="0">
                <a:latin typeface="Source Sans Pro" pitchFamily="34" charset="0"/>
              </a:rPr>
              <a:t>for </a:t>
            </a:r>
            <a:r>
              <a:rPr lang="en-US" sz="2200" dirty="0">
                <a:latin typeface="Source Sans Pro" pitchFamily="34" charset="0"/>
              </a:rPr>
              <a:t>transparency and accountability</a:t>
            </a:r>
            <a:r>
              <a:rPr lang="en-US" sz="2200" dirty="0" smtClean="0">
                <a:latin typeface="Source Sans Pro" pitchFamily="34" charset="0"/>
              </a:rPr>
              <a:t>.</a:t>
            </a:r>
            <a:endParaRPr lang="en-US" sz="2200" dirty="0">
              <a:latin typeface="Source Sans Pro" pitchFamily="34" charset="0"/>
            </a:endParaRPr>
          </a:p>
        </p:txBody>
      </p:sp>
      <p:sp>
        <p:nvSpPr>
          <p:cNvPr id="3" name="Slide Number Placeholder 2"/>
          <p:cNvSpPr>
            <a:spLocks noGrp="1"/>
          </p:cNvSpPr>
          <p:nvPr>
            <p:ph type="sldNum" sz="quarter" idx="12"/>
          </p:nvPr>
        </p:nvSpPr>
        <p:spPr>
          <a:xfrm>
            <a:off x="6756273" y="4869656"/>
            <a:ext cx="2133600" cy="273844"/>
          </a:xfrm>
        </p:spPr>
        <p:txBody>
          <a:bodyPr/>
          <a:lstStyle/>
          <a:p>
            <a:pPr algn="r"/>
            <a:fld id="{6CC4C413-DBA5-4ACC-8655-01EADCD57C32}" type="slidenum">
              <a:rPr lang="en-US" smtClean="0"/>
              <a:pPr algn="r"/>
              <a:t>4</a:t>
            </a:fld>
            <a:endParaRPr lang="en-US"/>
          </a:p>
        </p:txBody>
      </p:sp>
      <p:sp>
        <p:nvSpPr>
          <p:cNvPr id="6" name="TextBox 5"/>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pic>
        <p:nvPicPr>
          <p:cNvPr id="2" name="EB-5_External_Slide 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4274583"/>
            <a:ext cx="609600" cy="609600"/>
          </a:xfrm>
          <a:prstGeom prst="rect">
            <a:avLst/>
          </a:prstGeom>
        </p:spPr>
      </p:pic>
    </p:spTree>
    <p:extLst>
      <p:ext uri="{BB962C8B-B14F-4D97-AF65-F5344CB8AC3E}">
        <p14:creationId xmlns:p14="http://schemas.microsoft.com/office/powerpoint/2010/main" val="1489610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4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85750" y="285750"/>
            <a:ext cx="8229600" cy="857250"/>
          </a:xfrm>
        </p:spPr>
        <p:txBody>
          <a:bodyPr>
            <a:noAutofit/>
          </a:bodyPr>
          <a:lstStyle/>
          <a:p>
            <a:r>
              <a:rPr lang="en-US" sz="2400" dirty="0"/>
              <a:t>Procedures </a:t>
            </a:r>
            <a:r>
              <a:rPr lang="en-US" sz="2400" dirty="0" smtClean="0"/>
              <a:t>for Stakeholder </a:t>
            </a:r>
            <a:r>
              <a:rPr lang="en-US" sz="2400" dirty="0"/>
              <a:t>Contacts Regarding </a:t>
            </a:r>
            <a:r>
              <a:rPr lang="en-US" sz="2400" dirty="0" smtClean="0"/>
              <a:t/>
            </a:r>
            <a:br>
              <a:rPr lang="en-US" sz="2400" dirty="0" smtClean="0"/>
            </a:br>
            <a:r>
              <a:rPr lang="en-US" sz="2400" dirty="0" smtClean="0"/>
              <a:t>Specific </a:t>
            </a:r>
            <a:r>
              <a:rPr lang="en-US" sz="2400" dirty="0"/>
              <a:t>Petitions or Applications</a:t>
            </a:r>
          </a:p>
        </p:txBody>
      </p:sp>
      <p:sp>
        <p:nvSpPr>
          <p:cNvPr id="3" name="Content Placeholder 2"/>
          <p:cNvSpPr>
            <a:spLocks noGrp="1"/>
          </p:cNvSpPr>
          <p:nvPr>
            <p:ph idx="1"/>
          </p:nvPr>
        </p:nvSpPr>
        <p:spPr/>
        <p:txBody>
          <a:bodyPr>
            <a:noAutofit/>
          </a:bodyPr>
          <a:lstStyle/>
          <a:p>
            <a:pPr marL="0" indent="0">
              <a:buNone/>
            </a:pPr>
            <a:r>
              <a:rPr lang="en-US" sz="2400" dirty="0"/>
              <a:t>Procedural </a:t>
            </a:r>
            <a:r>
              <a:rPr lang="en-US" sz="2400" dirty="0" smtClean="0"/>
              <a:t>Communications</a:t>
            </a:r>
            <a:endParaRPr lang="en-US" sz="2400" dirty="0"/>
          </a:p>
          <a:p>
            <a:pPr marL="0" indent="0">
              <a:buNone/>
            </a:pPr>
            <a:r>
              <a:rPr lang="en-US" sz="2400" b="1" dirty="0"/>
              <a:t>Example 1: </a:t>
            </a:r>
            <a:r>
              <a:rPr lang="en-US" sz="2400" dirty="0"/>
              <a:t> An EB-5 petitioner calls </a:t>
            </a:r>
            <a:r>
              <a:rPr lang="en-US" sz="2400" dirty="0" smtClean="0"/>
              <a:t>the USCIS Director’s office and </a:t>
            </a:r>
            <a:r>
              <a:rPr lang="en-US" sz="2400" dirty="0"/>
              <a:t>begins to ask about the particulars </a:t>
            </a:r>
            <a:r>
              <a:rPr lang="en-US" sz="2400" dirty="0" smtClean="0"/>
              <a:t>of his or her EB-5 </a:t>
            </a:r>
            <a:r>
              <a:rPr lang="en-US" sz="2400" dirty="0"/>
              <a:t>case</a:t>
            </a:r>
            <a:r>
              <a:rPr lang="en-US" sz="2400" dirty="0" smtClean="0"/>
              <a:t>. </a:t>
            </a:r>
          </a:p>
          <a:p>
            <a:pPr marL="0" indent="0">
              <a:buNone/>
            </a:pPr>
            <a:endParaRPr lang="en-US" sz="2400" dirty="0"/>
          </a:p>
          <a:p>
            <a:pPr marL="0" indent="0">
              <a:buNone/>
            </a:pPr>
            <a:r>
              <a:rPr lang="en-US" sz="2400" dirty="0" smtClean="0"/>
              <a:t>The </a:t>
            </a:r>
            <a:r>
              <a:rPr lang="en-US" sz="2400" dirty="0"/>
              <a:t>USCIS employee refers </a:t>
            </a:r>
            <a:r>
              <a:rPr lang="en-US" sz="2400" dirty="0" smtClean="0"/>
              <a:t>the petitioner </a:t>
            </a:r>
            <a:r>
              <a:rPr lang="en-US" sz="2400" dirty="0"/>
              <a:t>to the normal customer service intake process for the case</a:t>
            </a:r>
            <a:r>
              <a:rPr lang="en-US" sz="2400" dirty="0" smtClean="0"/>
              <a:t>.  </a:t>
            </a:r>
          </a:p>
        </p:txBody>
      </p:sp>
      <p:sp>
        <p:nvSpPr>
          <p:cNvPr id="5" name="Slide Number Placeholder 4"/>
          <p:cNvSpPr>
            <a:spLocks noGrp="1"/>
          </p:cNvSpPr>
          <p:nvPr>
            <p:ph type="sldNum" sz="quarter" idx="12"/>
          </p:nvPr>
        </p:nvSpPr>
        <p:spPr>
          <a:xfrm>
            <a:off x="7010400" y="4864895"/>
            <a:ext cx="1905000" cy="273844"/>
          </a:xfrm>
        </p:spPr>
        <p:txBody>
          <a:bodyPr/>
          <a:lstStyle/>
          <a:p>
            <a:pPr algn="r"/>
            <a:fld id="{6CC4C413-DBA5-4ACC-8655-01EADCD57C32}" type="slidenum">
              <a:rPr lang="en-US" smtClean="0"/>
              <a:pPr algn="r"/>
              <a:t>40</a:t>
            </a:fld>
            <a:endParaRPr lang="en-US"/>
          </a:p>
        </p:txBody>
      </p:sp>
      <p:sp>
        <p:nvSpPr>
          <p:cNvPr id="6" name="TextBox 5"/>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spTree>
    <p:extLst>
      <p:ext uri="{BB962C8B-B14F-4D97-AF65-F5344CB8AC3E}">
        <p14:creationId xmlns:p14="http://schemas.microsoft.com/office/powerpoint/2010/main" val="27664253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85750" y="251460"/>
            <a:ext cx="8229600" cy="857250"/>
          </a:xfrm>
        </p:spPr>
        <p:txBody>
          <a:bodyPr>
            <a:noAutofit/>
          </a:bodyPr>
          <a:lstStyle/>
          <a:p>
            <a:r>
              <a:rPr lang="en-US" sz="2400" dirty="0"/>
              <a:t>Procedures </a:t>
            </a:r>
            <a:r>
              <a:rPr lang="en-US" sz="2400" dirty="0" smtClean="0"/>
              <a:t>for Stakeholder </a:t>
            </a:r>
            <a:r>
              <a:rPr lang="en-US" sz="2400" dirty="0"/>
              <a:t>Contacts Regarding </a:t>
            </a:r>
            <a:r>
              <a:rPr lang="en-US" sz="2400" dirty="0" smtClean="0"/>
              <a:t/>
            </a:r>
            <a:br>
              <a:rPr lang="en-US" sz="2400" dirty="0" smtClean="0"/>
            </a:br>
            <a:r>
              <a:rPr lang="en-US" sz="2400" dirty="0" smtClean="0"/>
              <a:t>Specific </a:t>
            </a:r>
            <a:r>
              <a:rPr lang="en-US" sz="2400" dirty="0"/>
              <a:t>Petitions or Applications</a:t>
            </a:r>
          </a:p>
        </p:txBody>
      </p:sp>
      <p:sp>
        <p:nvSpPr>
          <p:cNvPr id="3" name="Content Placeholder 2"/>
          <p:cNvSpPr>
            <a:spLocks noGrp="1"/>
          </p:cNvSpPr>
          <p:nvPr>
            <p:ph idx="1"/>
          </p:nvPr>
        </p:nvSpPr>
        <p:spPr/>
        <p:txBody>
          <a:bodyPr>
            <a:noAutofit/>
          </a:bodyPr>
          <a:lstStyle/>
          <a:p>
            <a:pPr marL="0" indent="0">
              <a:buNone/>
            </a:pPr>
            <a:r>
              <a:rPr lang="en-US" sz="2400" dirty="0"/>
              <a:t>Procedural </a:t>
            </a:r>
            <a:r>
              <a:rPr lang="en-US" sz="2400" dirty="0" smtClean="0"/>
              <a:t>Communications</a:t>
            </a:r>
            <a:endParaRPr lang="en-US" sz="2400" dirty="0"/>
          </a:p>
          <a:p>
            <a:pPr marL="0" indent="0" defTabSz="914400">
              <a:spcBef>
                <a:spcPts val="0"/>
              </a:spcBef>
              <a:buNone/>
              <a:defRPr/>
            </a:pPr>
            <a:r>
              <a:rPr lang="en-US" sz="2400" b="1" dirty="0"/>
              <a:t>Example </a:t>
            </a:r>
            <a:r>
              <a:rPr lang="en-US" sz="2400" b="1" dirty="0" smtClean="0"/>
              <a:t>1 (cont.):</a:t>
            </a:r>
            <a:r>
              <a:rPr lang="en-US" sz="2400" b="1" dirty="0"/>
              <a:t> </a:t>
            </a:r>
            <a:r>
              <a:rPr lang="en-US" sz="2400" dirty="0"/>
              <a:t> This discussion is procedural even though the petitioner started to discuss specific case details with the USCIS employee. The employee properly followed USCIS policy, and this discussion does not require memorialization per the EB-5 Protocols.</a:t>
            </a:r>
          </a:p>
        </p:txBody>
      </p:sp>
      <p:sp>
        <p:nvSpPr>
          <p:cNvPr id="5" name="Slide Number Placeholder 4"/>
          <p:cNvSpPr>
            <a:spLocks noGrp="1"/>
          </p:cNvSpPr>
          <p:nvPr>
            <p:ph type="sldNum" sz="quarter" idx="12"/>
          </p:nvPr>
        </p:nvSpPr>
        <p:spPr>
          <a:xfrm>
            <a:off x="7010400" y="4864895"/>
            <a:ext cx="1831848" cy="273844"/>
          </a:xfrm>
        </p:spPr>
        <p:txBody>
          <a:bodyPr/>
          <a:lstStyle/>
          <a:p>
            <a:pPr algn="r"/>
            <a:fld id="{6CC4C413-DBA5-4ACC-8655-01EADCD57C32}" type="slidenum">
              <a:rPr lang="en-US" smtClean="0"/>
              <a:pPr algn="r"/>
              <a:t>41</a:t>
            </a:fld>
            <a:endParaRPr lang="en-US"/>
          </a:p>
        </p:txBody>
      </p:sp>
      <p:sp>
        <p:nvSpPr>
          <p:cNvPr id="6" name="TextBox 5"/>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spTree>
    <p:extLst>
      <p:ext uri="{BB962C8B-B14F-4D97-AF65-F5344CB8AC3E}">
        <p14:creationId xmlns:p14="http://schemas.microsoft.com/office/powerpoint/2010/main" val="4565826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85750" y="251460"/>
            <a:ext cx="8229600" cy="857250"/>
          </a:xfrm>
        </p:spPr>
        <p:txBody>
          <a:bodyPr>
            <a:noAutofit/>
          </a:bodyPr>
          <a:lstStyle/>
          <a:p>
            <a:r>
              <a:rPr lang="en-US" sz="2400" dirty="0"/>
              <a:t>Procedures </a:t>
            </a:r>
            <a:r>
              <a:rPr lang="en-US" sz="2400" dirty="0" smtClean="0"/>
              <a:t>for Stakeholder </a:t>
            </a:r>
            <a:r>
              <a:rPr lang="en-US" sz="2400" dirty="0"/>
              <a:t>Contacts Regarding </a:t>
            </a:r>
            <a:r>
              <a:rPr lang="en-US" sz="2400" dirty="0" smtClean="0"/>
              <a:t/>
            </a:r>
            <a:br>
              <a:rPr lang="en-US" sz="2400" dirty="0" smtClean="0"/>
            </a:br>
            <a:r>
              <a:rPr lang="en-US" sz="2400" dirty="0" smtClean="0"/>
              <a:t>Specific </a:t>
            </a:r>
            <a:r>
              <a:rPr lang="en-US" sz="2400" dirty="0"/>
              <a:t>Petitions or Applications</a:t>
            </a:r>
          </a:p>
        </p:txBody>
      </p:sp>
      <p:sp>
        <p:nvSpPr>
          <p:cNvPr id="3" name="Content Placeholder 2"/>
          <p:cNvSpPr>
            <a:spLocks noGrp="1"/>
          </p:cNvSpPr>
          <p:nvPr>
            <p:ph idx="1"/>
          </p:nvPr>
        </p:nvSpPr>
        <p:spPr/>
        <p:txBody>
          <a:bodyPr>
            <a:noAutofit/>
          </a:bodyPr>
          <a:lstStyle/>
          <a:p>
            <a:pPr marL="0" indent="0">
              <a:buNone/>
            </a:pPr>
            <a:r>
              <a:rPr lang="en-US" sz="2400" dirty="0"/>
              <a:t>Procedural </a:t>
            </a:r>
            <a:r>
              <a:rPr lang="en-US" sz="2400" dirty="0" smtClean="0"/>
              <a:t>Communications</a:t>
            </a:r>
            <a:endParaRPr lang="en-US" sz="2400" dirty="0">
              <a:solidFill>
                <a:srgbClr val="0000CC"/>
              </a:solidFill>
            </a:endParaRPr>
          </a:p>
          <a:p>
            <a:pPr marL="0" indent="0">
              <a:buNone/>
            </a:pPr>
            <a:r>
              <a:rPr lang="en-US" sz="2400" b="1" dirty="0" smtClean="0"/>
              <a:t>Example </a:t>
            </a:r>
            <a:r>
              <a:rPr lang="en-US" sz="2400" b="1" dirty="0"/>
              <a:t>2</a:t>
            </a:r>
            <a:r>
              <a:rPr lang="en-US" sz="2400" b="1" dirty="0" smtClean="0"/>
              <a:t>:</a:t>
            </a:r>
            <a:r>
              <a:rPr lang="en-US" sz="2400" dirty="0"/>
              <a:t>  An EB-5 petitioner writes </a:t>
            </a:r>
            <a:r>
              <a:rPr lang="en-US" sz="2400" u="sng" dirty="0">
                <a:hlinkClick r:id="rId2"/>
              </a:rPr>
              <a:t>USCIS.ImmigrantInvestorProgram@uscis.dhs.gov</a:t>
            </a:r>
            <a:r>
              <a:rPr lang="en-US" sz="2400" dirty="0"/>
              <a:t>  with a question about case processing.  </a:t>
            </a:r>
            <a:r>
              <a:rPr lang="en-US" sz="2400" dirty="0" smtClean="0"/>
              <a:t>Specifically</a:t>
            </a:r>
            <a:r>
              <a:rPr lang="en-US" sz="2400" dirty="0"/>
              <a:t>, the </a:t>
            </a:r>
            <a:r>
              <a:rPr lang="en-US" sz="2400" dirty="0" smtClean="0"/>
              <a:t>customer wants to </a:t>
            </a:r>
            <a:r>
              <a:rPr lang="en-US" sz="2400" dirty="0"/>
              <a:t>know how </a:t>
            </a:r>
            <a:r>
              <a:rPr lang="en-US" sz="2400" dirty="0" smtClean="0"/>
              <a:t>to</a:t>
            </a:r>
            <a:r>
              <a:rPr lang="en-US" sz="2400" dirty="0" smtClean="0">
                <a:solidFill>
                  <a:srgbClr val="0000CC"/>
                </a:solidFill>
              </a:rPr>
              <a:t> </a:t>
            </a:r>
            <a:r>
              <a:rPr lang="en-US" sz="2400" dirty="0" smtClean="0"/>
              <a:t>get </a:t>
            </a:r>
            <a:r>
              <a:rPr lang="en-US" sz="2400" dirty="0"/>
              <a:t>the case "fast-tracked."  </a:t>
            </a:r>
            <a:endParaRPr lang="en-US" sz="2400" dirty="0" smtClean="0"/>
          </a:p>
          <a:p>
            <a:pPr marL="0" indent="0">
              <a:buNone/>
            </a:pPr>
            <a:r>
              <a:rPr lang="en-US" sz="2400" smtClean="0"/>
              <a:t>A </a:t>
            </a:r>
            <a:r>
              <a:rPr lang="en-US" sz="2400" dirty="0"/>
              <a:t>USCIS employee reviews the </a:t>
            </a:r>
            <a:r>
              <a:rPr lang="en-US" sz="2400" dirty="0" smtClean="0"/>
              <a:t>email and </a:t>
            </a:r>
            <a:r>
              <a:rPr lang="en-US" sz="2400" dirty="0"/>
              <a:t>advises the customer about the procedures for expedite requests. </a:t>
            </a:r>
          </a:p>
          <a:p>
            <a:pPr marL="0" indent="0">
              <a:buNone/>
            </a:pPr>
            <a:endParaRPr lang="en-US" sz="2400" dirty="0"/>
          </a:p>
        </p:txBody>
      </p:sp>
      <p:sp>
        <p:nvSpPr>
          <p:cNvPr id="5" name="Slide Number Placeholder 4"/>
          <p:cNvSpPr>
            <a:spLocks noGrp="1"/>
          </p:cNvSpPr>
          <p:nvPr>
            <p:ph type="sldNum" sz="quarter" idx="12"/>
          </p:nvPr>
        </p:nvSpPr>
        <p:spPr>
          <a:xfrm>
            <a:off x="7010400" y="4864895"/>
            <a:ext cx="1831848" cy="273844"/>
          </a:xfrm>
        </p:spPr>
        <p:txBody>
          <a:bodyPr/>
          <a:lstStyle/>
          <a:p>
            <a:pPr algn="r"/>
            <a:fld id="{6CC4C413-DBA5-4ACC-8655-01EADCD57C32}" type="slidenum">
              <a:rPr lang="en-US" smtClean="0"/>
              <a:pPr algn="r"/>
              <a:t>42</a:t>
            </a:fld>
            <a:endParaRPr lang="en-US"/>
          </a:p>
        </p:txBody>
      </p:sp>
      <p:sp>
        <p:nvSpPr>
          <p:cNvPr id="6" name="TextBox 5"/>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spTree>
    <p:extLst>
      <p:ext uri="{BB962C8B-B14F-4D97-AF65-F5344CB8AC3E}">
        <p14:creationId xmlns:p14="http://schemas.microsoft.com/office/powerpoint/2010/main" val="17811101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76225" y="240030"/>
            <a:ext cx="8229600" cy="857250"/>
          </a:xfrm>
        </p:spPr>
        <p:txBody>
          <a:bodyPr>
            <a:noAutofit/>
          </a:bodyPr>
          <a:lstStyle/>
          <a:p>
            <a:r>
              <a:rPr lang="en-US" sz="2400" dirty="0"/>
              <a:t>Procedures </a:t>
            </a:r>
            <a:r>
              <a:rPr lang="en-US" sz="2400" dirty="0" smtClean="0"/>
              <a:t>for Stakeholder </a:t>
            </a:r>
            <a:r>
              <a:rPr lang="en-US" sz="2400" dirty="0"/>
              <a:t>Contacts Regarding </a:t>
            </a:r>
            <a:r>
              <a:rPr lang="en-US" sz="2400" dirty="0" smtClean="0"/>
              <a:t/>
            </a:r>
            <a:br>
              <a:rPr lang="en-US" sz="2400" dirty="0" smtClean="0"/>
            </a:br>
            <a:r>
              <a:rPr lang="en-US" sz="2400" dirty="0" smtClean="0"/>
              <a:t>Specific </a:t>
            </a:r>
            <a:r>
              <a:rPr lang="en-US" sz="2400" dirty="0"/>
              <a:t>Petitions or Applications</a:t>
            </a:r>
          </a:p>
        </p:txBody>
      </p:sp>
      <p:sp>
        <p:nvSpPr>
          <p:cNvPr id="3" name="Content Placeholder 2"/>
          <p:cNvSpPr>
            <a:spLocks noGrp="1"/>
          </p:cNvSpPr>
          <p:nvPr>
            <p:ph idx="1"/>
          </p:nvPr>
        </p:nvSpPr>
        <p:spPr/>
        <p:txBody>
          <a:bodyPr>
            <a:noAutofit/>
          </a:bodyPr>
          <a:lstStyle/>
          <a:p>
            <a:pPr marL="0" indent="0">
              <a:buNone/>
            </a:pPr>
            <a:r>
              <a:rPr lang="en-US" sz="2400" dirty="0"/>
              <a:t>Procedural </a:t>
            </a:r>
            <a:r>
              <a:rPr lang="en-US" sz="2400" dirty="0" smtClean="0"/>
              <a:t>Communications</a:t>
            </a:r>
            <a:endParaRPr lang="en-US" sz="2400" dirty="0">
              <a:solidFill>
                <a:srgbClr val="0000CC"/>
              </a:solidFill>
            </a:endParaRPr>
          </a:p>
          <a:p>
            <a:pPr marL="0" indent="0">
              <a:buNone/>
            </a:pPr>
            <a:r>
              <a:rPr lang="en-US" sz="2400" b="1" dirty="0" smtClean="0"/>
              <a:t>Example 2  (cont.):</a:t>
            </a:r>
            <a:r>
              <a:rPr lang="en-US" sz="2400" dirty="0"/>
              <a:t> </a:t>
            </a:r>
          </a:p>
          <a:p>
            <a:pPr marL="0" indent="0">
              <a:buNone/>
            </a:pPr>
            <a:r>
              <a:rPr lang="en-US" sz="2400" dirty="0" smtClean="0"/>
              <a:t>The USCIS employee also provides the customer with the Web page for more information on expedite requests: </a:t>
            </a:r>
            <a:r>
              <a:rPr lang="en-US" sz="2400" u="sng" dirty="0" smtClean="0">
                <a:hlinkClick r:id="rId3"/>
              </a:rPr>
              <a:t>uscis.gov/forms/expedite-criteria</a:t>
            </a:r>
            <a:r>
              <a:rPr lang="en-US" sz="2400" dirty="0" smtClean="0"/>
              <a:t>.  </a:t>
            </a:r>
          </a:p>
          <a:p>
            <a:pPr marL="0" indent="0">
              <a:buNone/>
            </a:pPr>
            <a:endParaRPr lang="en-US" sz="2400" dirty="0" smtClean="0"/>
          </a:p>
          <a:p>
            <a:pPr marL="0" indent="0">
              <a:buNone/>
            </a:pPr>
            <a:r>
              <a:rPr lang="en-US" sz="2400" dirty="0"/>
              <a:t>This discussion is procedural in nature and does not require memorialization per the EB-5 Protocols. </a:t>
            </a:r>
          </a:p>
          <a:p>
            <a:pPr marL="0" indent="0">
              <a:buNone/>
            </a:pPr>
            <a:endParaRPr lang="en-US" sz="2400" dirty="0" smtClean="0"/>
          </a:p>
        </p:txBody>
      </p:sp>
      <p:sp>
        <p:nvSpPr>
          <p:cNvPr id="5" name="Slide Number Placeholder 4"/>
          <p:cNvSpPr>
            <a:spLocks noGrp="1"/>
          </p:cNvSpPr>
          <p:nvPr>
            <p:ph type="sldNum" sz="quarter" idx="12"/>
          </p:nvPr>
        </p:nvSpPr>
        <p:spPr>
          <a:xfrm>
            <a:off x="7010400" y="4864895"/>
            <a:ext cx="1905000" cy="273844"/>
          </a:xfrm>
        </p:spPr>
        <p:txBody>
          <a:bodyPr/>
          <a:lstStyle/>
          <a:p>
            <a:pPr algn="r"/>
            <a:fld id="{6CC4C413-DBA5-4ACC-8655-01EADCD57C32}" type="slidenum">
              <a:rPr lang="en-US" smtClean="0"/>
              <a:pPr algn="r"/>
              <a:t>43</a:t>
            </a:fld>
            <a:endParaRPr lang="en-US" dirty="0"/>
          </a:p>
        </p:txBody>
      </p:sp>
      <p:sp>
        <p:nvSpPr>
          <p:cNvPr id="6" name="TextBox 5"/>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spTree>
    <p:extLst>
      <p:ext uri="{BB962C8B-B14F-4D97-AF65-F5344CB8AC3E}">
        <p14:creationId xmlns:p14="http://schemas.microsoft.com/office/powerpoint/2010/main" val="929102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85750" y="251460"/>
            <a:ext cx="8229600" cy="857250"/>
          </a:xfrm>
        </p:spPr>
        <p:txBody>
          <a:bodyPr>
            <a:noAutofit/>
          </a:bodyPr>
          <a:lstStyle/>
          <a:p>
            <a:r>
              <a:rPr lang="en-US" sz="2400" dirty="0"/>
              <a:t>Procedures </a:t>
            </a:r>
            <a:r>
              <a:rPr lang="en-US" sz="2400" dirty="0" smtClean="0"/>
              <a:t>for Stakeholder </a:t>
            </a:r>
            <a:r>
              <a:rPr lang="en-US" sz="2400" dirty="0"/>
              <a:t>Contacts Regarding </a:t>
            </a:r>
            <a:r>
              <a:rPr lang="en-US" sz="2400" dirty="0" smtClean="0"/>
              <a:t/>
            </a:r>
            <a:br>
              <a:rPr lang="en-US" sz="2400" dirty="0" smtClean="0"/>
            </a:br>
            <a:r>
              <a:rPr lang="en-US" sz="2400" dirty="0" smtClean="0"/>
              <a:t>Specific </a:t>
            </a:r>
            <a:r>
              <a:rPr lang="en-US" sz="2400" dirty="0"/>
              <a:t>Petitions or Applications</a:t>
            </a:r>
          </a:p>
        </p:txBody>
      </p:sp>
      <p:sp>
        <p:nvSpPr>
          <p:cNvPr id="3" name="Content Placeholder 2"/>
          <p:cNvSpPr>
            <a:spLocks noGrp="1"/>
          </p:cNvSpPr>
          <p:nvPr>
            <p:ph idx="1"/>
          </p:nvPr>
        </p:nvSpPr>
        <p:spPr/>
        <p:txBody>
          <a:bodyPr>
            <a:noAutofit/>
          </a:bodyPr>
          <a:lstStyle/>
          <a:p>
            <a:pPr marL="0" indent="0">
              <a:buNone/>
            </a:pPr>
            <a:r>
              <a:rPr lang="en-US" sz="2400" dirty="0"/>
              <a:t>Procedural </a:t>
            </a:r>
            <a:r>
              <a:rPr lang="en-US" sz="2400" dirty="0" smtClean="0"/>
              <a:t>Communications</a:t>
            </a:r>
            <a:endParaRPr lang="en-US" sz="2400" dirty="0"/>
          </a:p>
          <a:p>
            <a:pPr marL="0" indent="0">
              <a:buNone/>
            </a:pPr>
            <a:r>
              <a:rPr lang="en-US" sz="2400" b="1" dirty="0"/>
              <a:t>Example 3</a:t>
            </a:r>
            <a:r>
              <a:rPr lang="en-US" sz="2400" b="1" dirty="0" smtClean="0"/>
              <a:t>: </a:t>
            </a:r>
            <a:r>
              <a:rPr lang="en-US" sz="2400" dirty="0"/>
              <a:t>A trade association of textile manufacturers calls a </a:t>
            </a:r>
            <a:r>
              <a:rPr lang="en-US" sz="2400" dirty="0" smtClean="0"/>
              <a:t>senior </a:t>
            </a:r>
            <a:r>
              <a:rPr lang="en-US" sz="2400" dirty="0"/>
              <a:t>USCIS</a:t>
            </a:r>
            <a:r>
              <a:rPr lang="en-US" sz="2400" dirty="0">
                <a:solidFill>
                  <a:srgbClr val="006600"/>
                </a:solidFill>
              </a:rPr>
              <a:t> </a:t>
            </a:r>
            <a:r>
              <a:rPr lang="en-US" sz="2400" dirty="0"/>
              <a:t>official to ask about a regional center matter involving several EB-5 </a:t>
            </a:r>
            <a:r>
              <a:rPr lang="en-US" sz="2400" dirty="0" smtClean="0"/>
              <a:t>petitions intended to </a:t>
            </a:r>
            <a:r>
              <a:rPr lang="en-US" sz="2400" dirty="0"/>
              <a:t>create jobs in a depressed garment district of </a:t>
            </a:r>
            <a:r>
              <a:rPr lang="en-US" sz="2400" dirty="0" smtClean="0"/>
              <a:t>a state. The </a:t>
            </a:r>
            <a:r>
              <a:rPr lang="en-US" sz="2400" dirty="0"/>
              <a:t>representative of the trade association wishes to debate </a:t>
            </a:r>
            <a:r>
              <a:rPr lang="en-US" sz="2400" dirty="0" smtClean="0"/>
              <a:t>facts </a:t>
            </a:r>
            <a:r>
              <a:rPr lang="en-US" sz="2400" dirty="0"/>
              <a:t>surrounding the adjudication of this particular group of </a:t>
            </a:r>
            <a:r>
              <a:rPr lang="en-US" sz="2400" dirty="0" smtClean="0"/>
              <a:t>cases</a:t>
            </a:r>
            <a:r>
              <a:rPr lang="en-US" sz="2400" dirty="0"/>
              <a:t>. </a:t>
            </a:r>
          </a:p>
        </p:txBody>
      </p:sp>
      <p:sp>
        <p:nvSpPr>
          <p:cNvPr id="5" name="Slide Number Placeholder 4"/>
          <p:cNvSpPr>
            <a:spLocks noGrp="1"/>
          </p:cNvSpPr>
          <p:nvPr>
            <p:ph type="sldNum" sz="quarter" idx="12"/>
          </p:nvPr>
        </p:nvSpPr>
        <p:spPr>
          <a:xfrm>
            <a:off x="7010400" y="4864895"/>
            <a:ext cx="1831848" cy="273844"/>
          </a:xfrm>
        </p:spPr>
        <p:txBody>
          <a:bodyPr/>
          <a:lstStyle/>
          <a:p>
            <a:pPr algn="r"/>
            <a:fld id="{6CC4C413-DBA5-4ACC-8655-01EADCD57C32}" type="slidenum">
              <a:rPr lang="en-US" smtClean="0"/>
              <a:pPr algn="r"/>
              <a:t>44</a:t>
            </a:fld>
            <a:endParaRPr lang="en-US"/>
          </a:p>
        </p:txBody>
      </p:sp>
      <p:sp>
        <p:nvSpPr>
          <p:cNvPr id="6" name="TextBox 5"/>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spTree>
    <p:extLst>
      <p:ext uri="{BB962C8B-B14F-4D97-AF65-F5344CB8AC3E}">
        <p14:creationId xmlns:p14="http://schemas.microsoft.com/office/powerpoint/2010/main" val="784951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85750" y="251460"/>
            <a:ext cx="8229600" cy="857250"/>
          </a:xfrm>
        </p:spPr>
        <p:txBody>
          <a:bodyPr>
            <a:noAutofit/>
          </a:bodyPr>
          <a:lstStyle/>
          <a:p>
            <a:r>
              <a:rPr lang="en-US" sz="2400" dirty="0"/>
              <a:t>Procedures </a:t>
            </a:r>
            <a:r>
              <a:rPr lang="en-US" sz="2400" dirty="0" smtClean="0"/>
              <a:t>for Stakeholder </a:t>
            </a:r>
            <a:r>
              <a:rPr lang="en-US" sz="2400" dirty="0"/>
              <a:t>Contacts Regarding </a:t>
            </a:r>
            <a:r>
              <a:rPr lang="en-US" sz="2400" dirty="0" smtClean="0"/>
              <a:t/>
            </a:r>
            <a:br>
              <a:rPr lang="en-US" sz="2400" dirty="0" smtClean="0"/>
            </a:br>
            <a:r>
              <a:rPr lang="en-US" sz="2400" dirty="0" smtClean="0"/>
              <a:t>Specific </a:t>
            </a:r>
            <a:r>
              <a:rPr lang="en-US" sz="2400" dirty="0"/>
              <a:t>Petitions or Applications</a:t>
            </a:r>
          </a:p>
        </p:txBody>
      </p:sp>
      <p:sp>
        <p:nvSpPr>
          <p:cNvPr id="3" name="Content Placeholder 2"/>
          <p:cNvSpPr>
            <a:spLocks noGrp="1"/>
          </p:cNvSpPr>
          <p:nvPr>
            <p:ph idx="1"/>
          </p:nvPr>
        </p:nvSpPr>
        <p:spPr/>
        <p:txBody>
          <a:bodyPr>
            <a:noAutofit/>
          </a:bodyPr>
          <a:lstStyle/>
          <a:p>
            <a:pPr marL="0" indent="0">
              <a:buNone/>
            </a:pPr>
            <a:r>
              <a:rPr lang="en-US" sz="2400" dirty="0"/>
              <a:t>Procedural </a:t>
            </a:r>
            <a:r>
              <a:rPr lang="en-US" sz="2400" dirty="0" smtClean="0"/>
              <a:t>Communications</a:t>
            </a:r>
            <a:endParaRPr lang="en-US" sz="2400" dirty="0"/>
          </a:p>
          <a:p>
            <a:pPr marL="0" indent="0">
              <a:buNone/>
            </a:pPr>
            <a:r>
              <a:rPr lang="en-US" sz="2400" b="1" dirty="0"/>
              <a:t>Example </a:t>
            </a:r>
            <a:r>
              <a:rPr lang="en-US" sz="2400" b="1" dirty="0" smtClean="0"/>
              <a:t>3 (cont.): </a:t>
            </a:r>
            <a:r>
              <a:rPr lang="en-US" sz="2400" dirty="0" smtClean="0"/>
              <a:t>The </a:t>
            </a:r>
            <a:r>
              <a:rPr lang="en-US" sz="2400" dirty="0"/>
              <a:t>senior official explains general considerations related to </a:t>
            </a:r>
            <a:r>
              <a:rPr lang="en-US" sz="2400" dirty="0" smtClean="0"/>
              <a:t>these petitions</a:t>
            </a:r>
            <a:r>
              <a:rPr lang="en-US" sz="2400" dirty="0"/>
              <a:t>.</a:t>
            </a:r>
            <a:r>
              <a:rPr lang="en-US" sz="2400" dirty="0" smtClean="0"/>
              <a:t> </a:t>
            </a:r>
          </a:p>
          <a:p>
            <a:pPr marL="0" indent="0">
              <a:buNone/>
            </a:pPr>
            <a:endParaRPr lang="en-US" sz="2400" dirty="0"/>
          </a:p>
          <a:p>
            <a:pPr marL="0" indent="0">
              <a:buNone/>
            </a:pPr>
            <a:r>
              <a:rPr lang="en-US" sz="2400" dirty="0" smtClean="0"/>
              <a:t>This </a:t>
            </a:r>
            <a:r>
              <a:rPr lang="en-US" sz="2400" dirty="0"/>
              <a:t>discussion is procedural in nature and does not require memorialization per the EB-5 Protocols.</a:t>
            </a:r>
          </a:p>
          <a:p>
            <a:pPr marL="0" indent="0">
              <a:buNone/>
            </a:pPr>
            <a:endParaRPr lang="en-US" sz="2400" dirty="0"/>
          </a:p>
        </p:txBody>
      </p:sp>
      <p:sp>
        <p:nvSpPr>
          <p:cNvPr id="5" name="Slide Number Placeholder 4"/>
          <p:cNvSpPr>
            <a:spLocks noGrp="1"/>
          </p:cNvSpPr>
          <p:nvPr>
            <p:ph type="sldNum" sz="quarter" idx="12"/>
          </p:nvPr>
        </p:nvSpPr>
        <p:spPr>
          <a:xfrm>
            <a:off x="7010400" y="4864895"/>
            <a:ext cx="1905000" cy="273844"/>
          </a:xfrm>
        </p:spPr>
        <p:txBody>
          <a:bodyPr/>
          <a:lstStyle/>
          <a:p>
            <a:pPr algn="r"/>
            <a:fld id="{6CC4C413-DBA5-4ACC-8655-01EADCD57C32}" type="slidenum">
              <a:rPr lang="en-US" smtClean="0"/>
              <a:pPr algn="r"/>
              <a:t>45</a:t>
            </a:fld>
            <a:endParaRPr lang="en-US"/>
          </a:p>
        </p:txBody>
      </p:sp>
      <p:sp>
        <p:nvSpPr>
          <p:cNvPr id="6" name="TextBox 5"/>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spTree>
    <p:extLst>
      <p:ext uri="{BB962C8B-B14F-4D97-AF65-F5344CB8AC3E}">
        <p14:creationId xmlns:p14="http://schemas.microsoft.com/office/powerpoint/2010/main" val="23782363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95275" y="251460"/>
            <a:ext cx="8229600" cy="857250"/>
          </a:xfrm>
        </p:spPr>
        <p:txBody>
          <a:bodyPr>
            <a:noAutofit/>
          </a:bodyPr>
          <a:lstStyle/>
          <a:p>
            <a:r>
              <a:rPr lang="en-US" sz="2400" dirty="0"/>
              <a:t>Procedures </a:t>
            </a:r>
            <a:r>
              <a:rPr lang="en-US" sz="2400" dirty="0" smtClean="0"/>
              <a:t>for Stakeholder </a:t>
            </a:r>
            <a:r>
              <a:rPr lang="en-US" sz="2400" dirty="0"/>
              <a:t>Contacts </a:t>
            </a:r>
            <a:r>
              <a:rPr lang="en-US" sz="2400" dirty="0" smtClean="0"/>
              <a:t>Regarding </a:t>
            </a:r>
            <a:br>
              <a:rPr lang="en-US" sz="2400" dirty="0" smtClean="0"/>
            </a:br>
            <a:r>
              <a:rPr lang="en-US" sz="2400" dirty="0" smtClean="0"/>
              <a:t>Specific </a:t>
            </a:r>
            <a:r>
              <a:rPr lang="en-US" sz="2400" dirty="0"/>
              <a:t>Petitions or Applications</a:t>
            </a:r>
          </a:p>
        </p:txBody>
      </p:sp>
      <p:sp>
        <p:nvSpPr>
          <p:cNvPr id="3" name="Content Placeholder 2"/>
          <p:cNvSpPr>
            <a:spLocks noGrp="1"/>
          </p:cNvSpPr>
          <p:nvPr>
            <p:ph idx="1"/>
          </p:nvPr>
        </p:nvSpPr>
        <p:spPr/>
        <p:txBody>
          <a:bodyPr>
            <a:noAutofit/>
          </a:bodyPr>
          <a:lstStyle/>
          <a:p>
            <a:pPr marL="0" indent="0">
              <a:buNone/>
            </a:pPr>
            <a:r>
              <a:rPr lang="en-US" sz="2400" dirty="0" smtClean="0"/>
              <a:t>Substantive Communications</a:t>
            </a:r>
            <a:endParaRPr lang="en-US" sz="2400" dirty="0"/>
          </a:p>
          <a:p>
            <a:pPr marL="0" indent="0">
              <a:buNone/>
            </a:pPr>
            <a:r>
              <a:rPr lang="en-US" sz="2400" b="1" dirty="0"/>
              <a:t>Example 1: </a:t>
            </a:r>
            <a:r>
              <a:rPr lang="en-US" sz="2400" dirty="0"/>
              <a:t> </a:t>
            </a:r>
            <a:r>
              <a:rPr lang="en-US" sz="2400" dirty="0" smtClean="0"/>
              <a:t>A Senator calls and requests a meeting with USCIS to discuss two pending EB-5 petitions. At the invitation of the senior USCIS official, representatives from the Office of Legislative Affairs and Office of the Chief Counsel as well as a representative from the regional office involved in the case, join the meeting. </a:t>
            </a:r>
            <a:endParaRPr lang="en-US" sz="2400" dirty="0"/>
          </a:p>
        </p:txBody>
      </p:sp>
      <p:sp>
        <p:nvSpPr>
          <p:cNvPr id="5" name="Slide Number Placeholder 4"/>
          <p:cNvSpPr>
            <a:spLocks noGrp="1"/>
          </p:cNvSpPr>
          <p:nvPr>
            <p:ph type="sldNum" sz="quarter" idx="12"/>
          </p:nvPr>
        </p:nvSpPr>
        <p:spPr>
          <a:xfrm>
            <a:off x="7010400" y="4864895"/>
            <a:ext cx="1831848" cy="273844"/>
          </a:xfrm>
        </p:spPr>
        <p:txBody>
          <a:bodyPr/>
          <a:lstStyle/>
          <a:p>
            <a:pPr algn="r"/>
            <a:fld id="{6CC4C413-DBA5-4ACC-8655-01EADCD57C32}" type="slidenum">
              <a:rPr lang="en-US" smtClean="0"/>
              <a:pPr algn="r"/>
              <a:t>46</a:t>
            </a:fld>
            <a:endParaRPr lang="en-US"/>
          </a:p>
        </p:txBody>
      </p:sp>
      <p:sp>
        <p:nvSpPr>
          <p:cNvPr id="6" name="TextBox 5"/>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spTree>
    <p:extLst>
      <p:ext uri="{BB962C8B-B14F-4D97-AF65-F5344CB8AC3E}">
        <p14:creationId xmlns:p14="http://schemas.microsoft.com/office/powerpoint/2010/main" val="27579671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85750" y="240030"/>
            <a:ext cx="8229600" cy="857250"/>
          </a:xfrm>
        </p:spPr>
        <p:txBody>
          <a:bodyPr>
            <a:noAutofit/>
          </a:bodyPr>
          <a:lstStyle/>
          <a:p>
            <a:r>
              <a:rPr lang="en-US" sz="2400" dirty="0"/>
              <a:t>Procedures </a:t>
            </a:r>
            <a:r>
              <a:rPr lang="en-US" sz="2400" dirty="0" smtClean="0"/>
              <a:t>for Stakeholder </a:t>
            </a:r>
            <a:r>
              <a:rPr lang="en-US" sz="2400" dirty="0"/>
              <a:t>Contacts Regarding </a:t>
            </a:r>
            <a:r>
              <a:rPr lang="en-US" sz="2400" dirty="0" smtClean="0"/>
              <a:t/>
            </a:r>
            <a:br>
              <a:rPr lang="en-US" sz="2400" dirty="0" smtClean="0"/>
            </a:br>
            <a:r>
              <a:rPr lang="en-US" sz="2400" dirty="0" smtClean="0"/>
              <a:t>Specific </a:t>
            </a:r>
            <a:r>
              <a:rPr lang="en-US" sz="2400" dirty="0"/>
              <a:t>Petitions or Applications</a:t>
            </a:r>
          </a:p>
        </p:txBody>
      </p:sp>
      <p:sp>
        <p:nvSpPr>
          <p:cNvPr id="3" name="Content Placeholder 2"/>
          <p:cNvSpPr>
            <a:spLocks noGrp="1"/>
          </p:cNvSpPr>
          <p:nvPr>
            <p:ph idx="1"/>
          </p:nvPr>
        </p:nvSpPr>
        <p:spPr/>
        <p:txBody>
          <a:bodyPr>
            <a:noAutofit/>
          </a:bodyPr>
          <a:lstStyle/>
          <a:p>
            <a:pPr marL="0" indent="0">
              <a:buNone/>
            </a:pPr>
            <a:r>
              <a:rPr lang="en-US" sz="2400" dirty="0" smtClean="0"/>
              <a:t>Substantive Communications</a:t>
            </a:r>
            <a:endParaRPr lang="en-US" sz="2400" dirty="0"/>
          </a:p>
          <a:p>
            <a:pPr marL="0" indent="0">
              <a:buNone/>
            </a:pPr>
            <a:r>
              <a:rPr lang="en-US" sz="2400" b="1" dirty="0"/>
              <a:t>Example </a:t>
            </a:r>
            <a:r>
              <a:rPr lang="en-US" sz="2400" b="1" dirty="0" smtClean="0"/>
              <a:t>1 (cont.):</a:t>
            </a:r>
            <a:r>
              <a:rPr lang="en-US" sz="2400" b="1" dirty="0"/>
              <a:t> </a:t>
            </a:r>
            <a:r>
              <a:rPr lang="en-US" sz="2400" dirty="0"/>
              <a:t> </a:t>
            </a:r>
            <a:r>
              <a:rPr lang="en-US" sz="2400" dirty="0" smtClean="0"/>
              <a:t>The senior USCIS official </a:t>
            </a:r>
            <a:r>
              <a:rPr lang="en-US" sz="2400" dirty="0"/>
              <a:t>instructs everyone </a:t>
            </a:r>
            <a:r>
              <a:rPr lang="en-US" sz="2400" dirty="0" smtClean="0"/>
              <a:t>in advance that </a:t>
            </a:r>
            <a:r>
              <a:rPr lang="en-US" sz="2400" dirty="0"/>
              <a:t>the purpose of the meeting is to listen to the </a:t>
            </a:r>
            <a:r>
              <a:rPr lang="en-US" sz="2400" dirty="0" smtClean="0"/>
              <a:t>Senator’s </a:t>
            </a:r>
            <a:r>
              <a:rPr lang="en-US" sz="2400" dirty="0"/>
              <a:t>position and answer questions regarding case processing relevant to all cases; it is not to engage in debate or dispute factual assertions</a:t>
            </a:r>
            <a:r>
              <a:rPr lang="en-US" sz="2400" dirty="0" smtClean="0"/>
              <a:t>.</a:t>
            </a:r>
            <a:endParaRPr lang="en-US" sz="2400" dirty="0"/>
          </a:p>
        </p:txBody>
      </p:sp>
      <p:sp>
        <p:nvSpPr>
          <p:cNvPr id="5" name="Slide Number Placeholder 4"/>
          <p:cNvSpPr>
            <a:spLocks noGrp="1"/>
          </p:cNvSpPr>
          <p:nvPr>
            <p:ph type="sldNum" sz="quarter" idx="12"/>
          </p:nvPr>
        </p:nvSpPr>
        <p:spPr>
          <a:xfrm>
            <a:off x="7010400" y="4864895"/>
            <a:ext cx="1905000" cy="273844"/>
          </a:xfrm>
        </p:spPr>
        <p:txBody>
          <a:bodyPr/>
          <a:lstStyle/>
          <a:p>
            <a:pPr algn="r"/>
            <a:fld id="{6CC4C413-DBA5-4ACC-8655-01EADCD57C32}" type="slidenum">
              <a:rPr lang="en-US" smtClean="0"/>
              <a:pPr algn="r"/>
              <a:t>47</a:t>
            </a:fld>
            <a:endParaRPr lang="en-US" dirty="0"/>
          </a:p>
        </p:txBody>
      </p:sp>
      <p:sp>
        <p:nvSpPr>
          <p:cNvPr id="6" name="TextBox 5"/>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spTree>
    <p:extLst>
      <p:ext uri="{BB962C8B-B14F-4D97-AF65-F5344CB8AC3E}">
        <p14:creationId xmlns:p14="http://schemas.microsoft.com/office/powerpoint/2010/main" val="37898970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85750" y="251460"/>
            <a:ext cx="8229600" cy="857250"/>
          </a:xfrm>
        </p:spPr>
        <p:txBody>
          <a:bodyPr>
            <a:noAutofit/>
          </a:bodyPr>
          <a:lstStyle/>
          <a:p>
            <a:r>
              <a:rPr lang="en-US" sz="2400" dirty="0"/>
              <a:t>Procedures </a:t>
            </a:r>
            <a:r>
              <a:rPr lang="en-US" sz="2400" dirty="0" smtClean="0"/>
              <a:t>for Stakeholder </a:t>
            </a:r>
            <a:r>
              <a:rPr lang="en-US" sz="2400" dirty="0"/>
              <a:t>Contacts Regarding </a:t>
            </a:r>
            <a:r>
              <a:rPr lang="en-US" sz="2400" dirty="0" smtClean="0"/>
              <a:t/>
            </a:r>
            <a:br>
              <a:rPr lang="en-US" sz="2400" dirty="0" smtClean="0"/>
            </a:br>
            <a:r>
              <a:rPr lang="en-US" sz="2400" dirty="0" smtClean="0"/>
              <a:t>Specific </a:t>
            </a:r>
            <a:r>
              <a:rPr lang="en-US" sz="2400" dirty="0"/>
              <a:t>Petitions or Applications</a:t>
            </a:r>
          </a:p>
        </p:txBody>
      </p:sp>
      <p:sp>
        <p:nvSpPr>
          <p:cNvPr id="3" name="Content Placeholder 2"/>
          <p:cNvSpPr>
            <a:spLocks noGrp="1"/>
          </p:cNvSpPr>
          <p:nvPr>
            <p:ph idx="1"/>
          </p:nvPr>
        </p:nvSpPr>
        <p:spPr/>
        <p:txBody>
          <a:bodyPr>
            <a:noAutofit/>
          </a:bodyPr>
          <a:lstStyle/>
          <a:p>
            <a:pPr marL="0" indent="0">
              <a:buNone/>
            </a:pPr>
            <a:r>
              <a:rPr lang="en-US" sz="2400" dirty="0" smtClean="0"/>
              <a:t>Substantive Communications</a:t>
            </a:r>
            <a:endParaRPr lang="en-US" sz="2400" dirty="0"/>
          </a:p>
          <a:p>
            <a:pPr marL="0" indent="0">
              <a:buNone/>
            </a:pPr>
            <a:r>
              <a:rPr lang="en-US" sz="2400" b="1" dirty="0"/>
              <a:t>Example </a:t>
            </a:r>
            <a:r>
              <a:rPr lang="en-US" sz="2400" b="1" dirty="0" smtClean="0"/>
              <a:t>1 (cont.):</a:t>
            </a:r>
            <a:r>
              <a:rPr lang="en-US" sz="2400" b="1" dirty="0"/>
              <a:t> </a:t>
            </a:r>
            <a:r>
              <a:rPr lang="en-US" sz="2400" dirty="0"/>
              <a:t> Since the Senator will provide specific case details with the purpose of impacting the final adjudication of the cases, this contact is </a:t>
            </a:r>
            <a:r>
              <a:rPr lang="en-US" sz="2400" dirty="0" smtClean="0"/>
              <a:t>substantive and </a:t>
            </a:r>
            <a:r>
              <a:rPr lang="en-US" sz="2400" dirty="0"/>
              <a:t>shall be memorialized and filed in the relevant case files.</a:t>
            </a:r>
          </a:p>
          <a:p>
            <a:pPr marL="0" indent="0">
              <a:buNone/>
            </a:pPr>
            <a:endParaRPr lang="en-US" sz="2400" dirty="0"/>
          </a:p>
        </p:txBody>
      </p:sp>
      <p:sp>
        <p:nvSpPr>
          <p:cNvPr id="5" name="Slide Number Placeholder 4"/>
          <p:cNvSpPr>
            <a:spLocks noGrp="1"/>
          </p:cNvSpPr>
          <p:nvPr>
            <p:ph type="sldNum" sz="quarter" idx="12"/>
          </p:nvPr>
        </p:nvSpPr>
        <p:spPr>
          <a:xfrm>
            <a:off x="7010400" y="4864895"/>
            <a:ext cx="1905000" cy="273844"/>
          </a:xfrm>
        </p:spPr>
        <p:txBody>
          <a:bodyPr/>
          <a:lstStyle/>
          <a:p>
            <a:pPr algn="r"/>
            <a:fld id="{6CC4C413-DBA5-4ACC-8655-01EADCD57C32}" type="slidenum">
              <a:rPr lang="en-US" smtClean="0"/>
              <a:pPr algn="r"/>
              <a:t>48</a:t>
            </a:fld>
            <a:endParaRPr lang="en-US" dirty="0"/>
          </a:p>
        </p:txBody>
      </p:sp>
      <p:sp>
        <p:nvSpPr>
          <p:cNvPr id="6" name="TextBox 5"/>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spTree>
    <p:extLst>
      <p:ext uri="{BB962C8B-B14F-4D97-AF65-F5344CB8AC3E}">
        <p14:creationId xmlns:p14="http://schemas.microsoft.com/office/powerpoint/2010/main" val="42466382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251460"/>
            <a:ext cx="8229600" cy="857250"/>
          </a:xfrm>
        </p:spPr>
        <p:txBody>
          <a:bodyPr>
            <a:noAutofit/>
          </a:bodyPr>
          <a:lstStyle/>
          <a:p>
            <a:r>
              <a:rPr lang="en-US" sz="2400" dirty="0"/>
              <a:t>Procedures </a:t>
            </a:r>
            <a:r>
              <a:rPr lang="en-US" sz="2400" dirty="0" smtClean="0"/>
              <a:t>for Stakeholder </a:t>
            </a:r>
            <a:r>
              <a:rPr lang="en-US" sz="2400" dirty="0"/>
              <a:t>Contacts Regarding </a:t>
            </a:r>
            <a:r>
              <a:rPr lang="en-US" sz="2400" dirty="0" smtClean="0"/>
              <a:t/>
            </a:r>
            <a:br>
              <a:rPr lang="en-US" sz="2400" dirty="0" smtClean="0"/>
            </a:br>
            <a:r>
              <a:rPr lang="en-US" sz="2400" dirty="0" smtClean="0"/>
              <a:t>Specific </a:t>
            </a:r>
            <a:r>
              <a:rPr lang="en-US" sz="2400" dirty="0"/>
              <a:t>Petitions or Applications</a:t>
            </a:r>
          </a:p>
        </p:txBody>
      </p:sp>
      <p:sp>
        <p:nvSpPr>
          <p:cNvPr id="3" name="Content Placeholder 2"/>
          <p:cNvSpPr>
            <a:spLocks noGrp="1"/>
          </p:cNvSpPr>
          <p:nvPr>
            <p:ph idx="1"/>
          </p:nvPr>
        </p:nvSpPr>
        <p:spPr>
          <a:xfrm>
            <a:off x="457200" y="1200150"/>
            <a:ext cx="8229600" cy="3600449"/>
          </a:xfrm>
        </p:spPr>
        <p:txBody>
          <a:bodyPr>
            <a:noAutofit/>
          </a:bodyPr>
          <a:lstStyle/>
          <a:p>
            <a:pPr marL="0" indent="0">
              <a:buNone/>
            </a:pPr>
            <a:r>
              <a:rPr lang="en-US" sz="2200" dirty="0" smtClean="0"/>
              <a:t>Substantive Communications</a:t>
            </a:r>
            <a:endParaRPr lang="en-US" sz="2200" dirty="0"/>
          </a:p>
          <a:p>
            <a:pPr marL="0" indent="0">
              <a:buNone/>
            </a:pPr>
            <a:r>
              <a:rPr lang="en-US" sz="2200" b="1" dirty="0"/>
              <a:t>Example </a:t>
            </a:r>
            <a:r>
              <a:rPr lang="en-US" sz="2200" b="1" dirty="0" smtClean="0"/>
              <a:t>2:</a:t>
            </a:r>
            <a:r>
              <a:rPr lang="en-US" sz="2200" b="1" dirty="0"/>
              <a:t> </a:t>
            </a:r>
            <a:r>
              <a:rPr lang="en-US" sz="2200" dirty="0"/>
              <a:t> </a:t>
            </a:r>
            <a:r>
              <a:rPr lang="en-US" sz="2200" dirty="0" smtClean="0"/>
              <a:t>A senior USCIS official has received a telephone call from a state government official, who suggests that a particular EB-5 case is being adjudicated inconsistent with USCIS policy and prior adjudications for similar cases. The USCIS official</a:t>
            </a:r>
            <a:r>
              <a:rPr lang="en-US" sz="2200" dirty="0" smtClean="0">
                <a:solidFill>
                  <a:srgbClr val="0000CC"/>
                </a:solidFill>
              </a:rPr>
              <a:t> </a:t>
            </a:r>
            <a:r>
              <a:rPr lang="en-US" sz="2200" dirty="0" smtClean="0"/>
              <a:t>takes notes on the call in order to consider the matter. </a:t>
            </a:r>
          </a:p>
          <a:p>
            <a:pPr marL="0" indent="0">
              <a:buNone/>
            </a:pPr>
            <a:endParaRPr lang="en-US" sz="2200" dirty="0" smtClean="0"/>
          </a:p>
          <a:p>
            <a:pPr marL="0" indent="0">
              <a:buNone/>
            </a:pPr>
            <a:r>
              <a:rPr lang="en-US" sz="2200" dirty="0" smtClean="0"/>
              <a:t>This </a:t>
            </a:r>
            <a:r>
              <a:rPr lang="en-US" sz="2200" dirty="0"/>
              <a:t>contact is substantive and the details of the</a:t>
            </a:r>
            <a:r>
              <a:rPr lang="en-US" sz="2200" b="1" dirty="0"/>
              <a:t> </a:t>
            </a:r>
            <a:r>
              <a:rPr lang="en-US" sz="2200" dirty="0"/>
              <a:t>phone call should be documented and filed. </a:t>
            </a:r>
          </a:p>
          <a:p>
            <a:pPr marL="0" indent="0">
              <a:buNone/>
            </a:pPr>
            <a:endParaRPr lang="en-US" sz="2400" dirty="0"/>
          </a:p>
        </p:txBody>
      </p:sp>
      <p:sp>
        <p:nvSpPr>
          <p:cNvPr id="5" name="Slide Number Placeholder 4"/>
          <p:cNvSpPr>
            <a:spLocks noGrp="1"/>
          </p:cNvSpPr>
          <p:nvPr>
            <p:ph type="sldNum" sz="quarter" idx="12"/>
          </p:nvPr>
        </p:nvSpPr>
        <p:spPr>
          <a:xfrm>
            <a:off x="7010400" y="4864895"/>
            <a:ext cx="1905000" cy="273844"/>
          </a:xfrm>
        </p:spPr>
        <p:txBody>
          <a:bodyPr/>
          <a:lstStyle/>
          <a:p>
            <a:pPr algn="r"/>
            <a:fld id="{6CC4C413-DBA5-4ACC-8655-01EADCD57C32}" type="slidenum">
              <a:rPr lang="en-US" smtClean="0"/>
              <a:pPr algn="r"/>
              <a:t>49</a:t>
            </a:fld>
            <a:endParaRPr lang="en-US" dirty="0"/>
          </a:p>
        </p:txBody>
      </p:sp>
      <p:sp>
        <p:nvSpPr>
          <p:cNvPr id="6" name="TextBox 5"/>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spTree>
    <p:extLst>
      <p:ext uri="{BB962C8B-B14F-4D97-AF65-F5344CB8AC3E}">
        <p14:creationId xmlns:p14="http://schemas.microsoft.com/office/powerpoint/2010/main" val="16903616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58914" y="295275"/>
            <a:ext cx="7103911" cy="857250"/>
          </a:xfrm>
        </p:spPr>
        <p:txBody>
          <a:bodyPr>
            <a:normAutofit/>
          </a:bodyPr>
          <a:lstStyle/>
          <a:p>
            <a:pPr algn="l"/>
            <a:r>
              <a:rPr lang="en-US" sz="2600" dirty="0" smtClean="0">
                <a:latin typeface="Source Sans Pro" pitchFamily="34" charset="0"/>
              </a:rPr>
              <a:t>EB-5 PROTOCOLS APPLICATION</a:t>
            </a:r>
            <a:endParaRPr lang="en-US" sz="2600" dirty="0">
              <a:latin typeface="Source Sans Pro" pitchFamily="34" charset="0"/>
            </a:endParaRPr>
          </a:p>
        </p:txBody>
      </p:sp>
      <p:sp>
        <p:nvSpPr>
          <p:cNvPr id="6" name="Content Placeholder 5"/>
          <p:cNvSpPr>
            <a:spLocks noGrp="1"/>
          </p:cNvSpPr>
          <p:nvPr>
            <p:ph idx="1"/>
          </p:nvPr>
        </p:nvSpPr>
        <p:spPr>
          <a:xfrm>
            <a:off x="292608" y="1188720"/>
            <a:ext cx="8549640" cy="3657600"/>
          </a:xfrm>
        </p:spPr>
        <p:txBody>
          <a:bodyPr>
            <a:normAutofit/>
          </a:bodyPr>
          <a:lstStyle/>
          <a:p>
            <a:pPr marL="0" indent="0">
              <a:buNone/>
            </a:pPr>
            <a:r>
              <a:rPr lang="en-US" sz="2200" dirty="0">
                <a:latin typeface="Source Sans Pro" pitchFamily="34" charset="0"/>
              </a:rPr>
              <a:t>The protocols apply to all DHS and USCIS employees and contractors who are involved in policymaking, evaluation, or review of the EB-5 program or the adjudication of any particular EB-5-related petition or application. </a:t>
            </a:r>
            <a:endParaRPr lang="en-US" sz="2200" dirty="0" smtClean="0">
              <a:latin typeface="Source Sans Pro" pitchFamily="34" charset="0"/>
            </a:endParaRPr>
          </a:p>
          <a:p>
            <a:pPr marL="0" indent="0">
              <a:buNone/>
            </a:pPr>
            <a:endParaRPr lang="en-US" sz="2200" dirty="0">
              <a:latin typeface="Source Sans Pro" pitchFamily="34" charset="0"/>
            </a:endParaRPr>
          </a:p>
          <a:p>
            <a:pPr marL="0" indent="0">
              <a:buNone/>
            </a:pPr>
            <a:r>
              <a:rPr lang="en-US" sz="2000" u="sng">
                <a:hlinkClick r:id="rId5"/>
              </a:rPr>
              <a:t>http://www.uscis.gov/sites/default/files/USCIS/Working%20in%20the%20US/eb5protocols.pdf</a:t>
            </a:r>
            <a:r>
              <a:rPr lang="en-US" sz="2000"/>
              <a:t> </a:t>
            </a:r>
          </a:p>
        </p:txBody>
      </p:sp>
      <p:sp>
        <p:nvSpPr>
          <p:cNvPr id="3" name="Slide Number Placeholder 2"/>
          <p:cNvSpPr>
            <a:spLocks noGrp="1"/>
          </p:cNvSpPr>
          <p:nvPr>
            <p:ph type="sldNum" sz="quarter" idx="12"/>
          </p:nvPr>
        </p:nvSpPr>
        <p:spPr>
          <a:xfrm>
            <a:off x="7010400" y="4864895"/>
            <a:ext cx="1831848" cy="273844"/>
          </a:xfrm>
        </p:spPr>
        <p:txBody>
          <a:bodyPr/>
          <a:lstStyle/>
          <a:p>
            <a:pPr algn="r"/>
            <a:fld id="{6CC4C413-DBA5-4ACC-8655-01EADCD57C32}" type="slidenum">
              <a:rPr lang="en-US" smtClean="0"/>
              <a:pPr algn="r"/>
              <a:t>5</a:t>
            </a:fld>
            <a:endParaRPr lang="en-US"/>
          </a:p>
        </p:txBody>
      </p:sp>
      <p:sp>
        <p:nvSpPr>
          <p:cNvPr id="7" name="TextBox 6"/>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pic>
        <p:nvPicPr>
          <p:cNvPr id="2" name="EB-5_External_Slide 0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32648" y="4270600"/>
            <a:ext cx="609600" cy="609600"/>
          </a:xfrm>
          <a:prstGeom prst="rect">
            <a:avLst/>
          </a:prstGeom>
        </p:spPr>
      </p:pic>
    </p:spTree>
    <p:extLst>
      <p:ext uri="{BB962C8B-B14F-4D97-AF65-F5344CB8AC3E}">
        <p14:creationId xmlns:p14="http://schemas.microsoft.com/office/powerpoint/2010/main" val="3068322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74320" y="297180"/>
            <a:ext cx="8229600" cy="857250"/>
          </a:xfrm>
        </p:spPr>
        <p:txBody>
          <a:bodyPr>
            <a:noAutofit/>
          </a:bodyPr>
          <a:lstStyle/>
          <a:p>
            <a:r>
              <a:rPr lang="en-US" sz="2400" dirty="0"/>
              <a:t>Procedures </a:t>
            </a:r>
            <a:r>
              <a:rPr lang="en-US" sz="2400" dirty="0" smtClean="0"/>
              <a:t>for Stakeholder </a:t>
            </a:r>
            <a:r>
              <a:rPr lang="en-US" sz="2400" dirty="0"/>
              <a:t>Contacts Regarding </a:t>
            </a:r>
            <a:r>
              <a:rPr lang="en-US" sz="2400" dirty="0" smtClean="0"/>
              <a:t/>
            </a:r>
            <a:br>
              <a:rPr lang="en-US" sz="2400" dirty="0" smtClean="0"/>
            </a:br>
            <a:r>
              <a:rPr lang="en-US" sz="2400" dirty="0" smtClean="0"/>
              <a:t>Specific </a:t>
            </a:r>
            <a:r>
              <a:rPr lang="en-US" sz="2400" dirty="0"/>
              <a:t>Petitions or Applications</a:t>
            </a:r>
          </a:p>
        </p:txBody>
      </p:sp>
      <p:sp>
        <p:nvSpPr>
          <p:cNvPr id="3" name="Content Placeholder 2"/>
          <p:cNvSpPr>
            <a:spLocks noGrp="1"/>
          </p:cNvSpPr>
          <p:nvPr>
            <p:ph idx="1"/>
          </p:nvPr>
        </p:nvSpPr>
        <p:spPr/>
        <p:txBody>
          <a:bodyPr>
            <a:normAutofit/>
          </a:bodyPr>
          <a:lstStyle/>
          <a:p>
            <a:pPr marL="0" indent="0">
              <a:buNone/>
            </a:pPr>
            <a:r>
              <a:rPr lang="en-US" sz="2600" dirty="0"/>
              <a:t>Substantive </a:t>
            </a:r>
            <a:r>
              <a:rPr lang="en-US" sz="2600" dirty="0" smtClean="0"/>
              <a:t>Communications</a:t>
            </a:r>
            <a:endParaRPr lang="en-US" sz="2600" dirty="0"/>
          </a:p>
          <a:p>
            <a:pPr marL="0" indent="0">
              <a:buNone/>
            </a:pPr>
            <a:r>
              <a:rPr lang="en-US" sz="2400" b="1" dirty="0"/>
              <a:t>Example 3</a:t>
            </a:r>
            <a:r>
              <a:rPr lang="en-US" sz="2400" b="1" dirty="0" smtClean="0"/>
              <a:t>: </a:t>
            </a:r>
            <a:r>
              <a:rPr lang="en-US" sz="2400" dirty="0" smtClean="0"/>
              <a:t>A state</a:t>
            </a:r>
            <a:r>
              <a:rPr lang="en-US" sz="2400" b="1" dirty="0"/>
              <a:t> </a:t>
            </a:r>
            <a:r>
              <a:rPr lang="en-US" sz="2400" dirty="0" smtClean="0"/>
              <a:t>governor calls a senior USCIS official and</a:t>
            </a:r>
            <a:r>
              <a:rPr lang="en-US" sz="2400" strike="sngStrike" dirty="0" smtClean="0"/>
              <a:t> </a:t>
            </a:r>
            <a:r>
              <a:rPr lang="en-US" sz="2400" dirty="0" smtClean="0"/>
              <a:t>complains </a:t>
            </a:r>
            <a:r>
              <a:rPr lang="en-US" sz="2400" dirty="0"/>
              <a:t>that USCIS policy is not being followed in </a:t>
            </a:r>
            <a:r>
              <a:rPr lang="en-US" sz="2400" dirty="0" smtClean="0"/>
              <a:t>a </a:t>
            </a:r>
            <a:r>
              <a:rPr lang="en-US" sz="2400" dirty="0"/>
              <a:t>particular EB-5 case adjudication </a:t>
            </a:r>
            <a:r>
              <a:rPr lang="en-US" sz="2400" dirty="0" smtClean="0"/>
              <a:t>and asks the senior USCIS official to </a:t>
            </a:r>
            <a:r>
              <a:rPr lang="en-US" sz="2400" dirty="0"/>
              <a:t>intervene. </a:t>
            </a:r>
            <a:r>
              <a:rPr lang="en-US" sz="2400" dirty="0" smtClean="0"/>
              <a:t>The </a:t>
            </a:r>
            <a:r>
              <a:rPr lang="en-US" sz="2400" dirty="0"/>
              <a:t>senior </a:t>
            </a:r>
            <a:r>
              <a:rPr lang="en-US" sz="2400" dirty="0" smtClean="0"/>
              <a:t>USCIS official</a:t>
            </a:r>
            <a:r>
              <a:rPr lang="en-US" sz="2400" dirty="0"/>
              <a:t>, after hearing the facts relayed by the </a:t>
            </a:r>
            <a:r>
              <a:rPr lang="en-US" sz="2400" dirty="0" smtClean="0"/>
              <a:t>governor</a:t>
            </a:r>
            <a:r>
              <a:rPr lang="en-US" sz="2400" dirty="0"/>
              <a:t>, decides to inquire into the adjudication of this particular case and the application of the DHS/USCIS policies in question. </a:t>
            </a:r>
          </a:p>
        </p:txBody>
      </p:sp>
      <p:sp>
        <p:nvSpPr>
          <p:cNvPr id="5" name="Slide Number Placeholder 4"/>
          <p:cNvSpPr>
            <a:spLocks noGrp="1"/>
          </p:cNvSpPr>
          <p:nvPr>
            <p:ph type="sldNum" sz="quarter" idx="12"/>
          </p:nvPr>
        </p:nvSpPr>
        <p:spPr>
          <a:xfrm>
            <a:off x="7010400" y="4864895"/>
            <a:ext cx="1831848" cy="273844"/>
          </a:xfrm>
        </p:spPr>
        <p:txBody>
          <a:bodyPr/>
          <a:lstStyle/>
          <a:p>
            <a:pPr algn="r"/>
            <a:fld id="{6CC4C413-DBA5-4ACC-8655-01EADCD57C32}" type="slidenum">
              <a:rPr lang="en-US" smtClean="0"/>
              <a:pPr algn="r"/>
              <a:t>50</a:t>
            </a:fld>
            <a:endParaRPr lang="en-US" dirty="0"/>
          </a:p>
        </p:txBody>
      </p:sp>
      <p:sp>
        <p:nvSpPr>
          <p:cNvPr id="6" name="TextBox 5"/>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spTree>
    <p:extLst>
      <p:ext uri="{BB962C8B-B14F-4D97-AF65-F5344CB8AC3E}">
        <p14:creationId xmlns:p14="http://schemas.microsoft.com/office/powerpoint/2010/main" val="195229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74320" y="251460"/>
            <a:ext cx="8229600" cy="857250"/>
          </a:xfrm>
        </p:spPr>
        <p:txBody>
          <a:bodyPr>
            <a:noAutofit/>
          </a:bodyPr>
          <a:lstStyle/>
          <a:p>
            <a:r>
              <a:rPr lang="en-US" sz="2400" dirty="0"/>
              <a:t>Procedures </a:t>
            </a:r>
            <a:r>
              <a:rPr lang="en-US" sz="2400" dirty="0" smtClean="0"/>
              <a:t>for Stakeholder </a:t>
            </a:r>
            <a:r>
              <a:rPr lang="en-US" sz="2400" dirty="0"/>
              <a:t>Contacts Regarding </a:t>
            </a:r>
            <a:r>
              <a:rPr lang="en-US" sz="2400" dirty="0" smtClean="0"/>
              <a:t/>
            </a:r>
            <a:br>
              <a:rPr lang="en-US" sz="2400" dirty="0" smtClean="0"/>
            </a:br>
            <a:r>
              <a:rPr lang="en-US" sz="2400" dirty="0" smtClean="0"/>
              <a:t>Specific </a:t>
            </a:r>
            <a:r>
              <a:rPr lang="en-US" sz="2400" dirty="0"/>
              <a:t>Petitions or Applications</a:t>
            </a:r>
          </a:p>
        </p:txBody>
      </p:sp>
      <p:sp>
        <p:nvSpPr>
          <p:cNvPr id="3" name="Content Placeholder 2"/>
          <p:cNvSpPr>
            <a:spLocks noGrp="1"/>
          </p:cNvSpPr>
          <p:nvPr>
            <p:ph idx="1"/>
          </p:nvPr>
        </p:nvSpPr>
        <p:spPr/>
        <p:txBody>
          <a:bodyPr>
            <a:normAutofit/>
          </a:bodyPr>
          <a:lstStyle/>
          <a:p>
            <a:pPr marL="0" indent="0">
              <a:buNone/>
            </a:pPr>
            <a:r>
              <a:rPr lang="en-US" sz="2600" dirty="0"/>
              <a:t>Substantive </a:t>
            </a:r>
            <a:r>
              <a:rPr lang="en-US" sz="2600" dirty="0" smtClean="0"/>
              <a:t>Communications</a:t>
            </a:r>
            <a:endParaRPr lang="en-US" sz="2600" dirty="0"/>
          </a:p>
          <a:p>
            <a:pPr marL="0" indent="0">
              <a:buNone/>
            </a:pPr>
            <a:r>
              <a:rPr lang="en-US" sz="2400" b="1" dirty="0"/>
              <a:t>Example </a:t>
            </a:r>
            <a:r>
              <a:rPr lang="en-US" sz="2400" b="1" dirty="0" smtClean="0"/>
              <a:t>3 (cont.): </a:t>
            </a:r>
            <a:r>
              <a:rPr lang="en-US" sz="2400" dirty="0"/>
              <a:t>Even though the senior USCIS official is merely inquiring about the case and not requesting any specific action, this contact is substantive and the details of the phone call should be documented and filed. </a:t>
            </a:r>
          </a:p>
          <a:p>
            <a:pPr marL="0" indent="0">
              <a:buNone/>
            </a:pPr>
            <a:endParaRPr lang="en-US" sz="2400" dirty="0"/>
          </a:p>
        </p:txBody>
      </p:sp>
      <p:sp>
        <p:nvSpPr>
          <p:cNvPr id="5" name="Slide Number Placeholder 4"/>
          <p:cNvSpPr>
            <a:spLocks noGrp="1"/>
          </p:cNvSpPr>
          <p:nvPr>
            <p:ph type="sldNum" sz="quarter" idx="12"/>
          </p:nvPr>
        </p:nvSpPr>
        <p:spPr>
          <a:xfrm>
            <a:off x="7010400" y="4864895"/>
            <a:ext cx="1905000" cy="273844"/>
          </a:xfrm>
        </p:spPr>
        <p:txBody>
          <a:bodyPr/>
          <a:lstStyle/>
          <a:p>
            <a:pPr algn="r"/>
            <a:fld id="{6CC4C413-DBA5-4ACC-8655-01EADCD57C32}" type="slidenum">
              <a:rPr lang="en-US" smtClean="0"/>
              <a:pPr algn="r"/>
              <a:t>51</a:t>
            </a:fld>
            <a:endParaRPr lang="en-US" dirty="0"/>
          </a:p>
        </p:txBody>
      </p:sp>
      <p:sp>
        <p:nvSpPr>
          <p:cNvPr id="6" name="TextBox 5"/>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spTree>
    <p:extLst>
      <p:ext uri="{BB962C8B-B14F-4D97-AF65-F5344CB8AC3E}">
        <p14:creationId xmlns:p14="http://schemas.microsoft.com/office/powerpoint/2010/main" val="13654335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74320" y="251460"/>
            <a:ext cx="8229600" cy="857250"/>
          </a:xfrm>
        </p:spPr>
        <p:txBody>
          <a:bodyPr>
            <a:noAutofit/>
          </a:bodyPr>
          <a:lstStyle/>
          <a:p>
            <a:r>
              <a:rPr lang="en-US" sz="2400" dirty="0"/>
              <a:t>Procedures </a:t>
            </a:r>
            <a:r>
              <a:rPr lang="en-US" sz="2400" dirty="0" smtClean="0"/>
              <a:t>for Stakeholder </a:t>
            </a:r>
            <a:r>
              <a:rPr lang="en-US" sz="2400" dirty="0"/>
              <a:t>Contacts Regarding </a:t>
            </a:r>
            <a:r>
              <a:rPr lang="en-US" sz="2400" dirty="0" smtClean="0"/>
              <a:t/>
            </a:r>
            <a:br>
              <a:rPr lang="en-US" sz="2400" dirty="0" smtClean="0"/>
            </a:br>
            <a:r>
              <a:rPr lang="en-US" sz="2400" dirty="0" smtClean="0"/>
              <a:t>Specific </a:t>
            </a:r>
            <a:r>
              <a:rPr lang="en-US" sz="2400" dirty="0"/>
              <a:t>Petitions or Applications</a:t>
            </a:r>
          </a:p>
        </p:txBody>
      </p:sp>
      <p:sp>
        <p:nvSpPr>
          <p:cNvPr id="3" name="Content Placeholder 2"/>
          <p:cNvSpPr>
            <a:spLocks noGrp="1"/>
          </p:cNvSpPr>
          <p:nvPr>
            <p:ph idx="1"/>
          </p:nvPr>
        </p:nvSpPr>
        <p:spPr/>
        <p:txBody>
          <a:bodyPr>
            <a:noAutofit/>
          </a:bodyPr>
          <a:lstStyle/>
          <a:p>
            <a:pPr marL="0" indent="0">
              <a:buNone/>
            </a:pPr>
            <a:r>
              <a:rPr lang="en-US" sz="2400" dirty="0"/>
              <a:t>Substantive </a:t>
            </a:r>
            <a:r>
              <a:rPr lang="en-US" sz="2400" dirty="0" smtClean="0"/>
              <a:t>Communications</a:t>
            </a:r>
            <a:endParaRPr lang="en-US" sz="2400" dirty="0"/>
          </a:p>
          <a:p>
            <a:pPr marL="0" indent="0">
              <a:buNone/>
            </a:pPr>
            <a:r>
              <a:rPr lang="en-US" sz="2400" b="1" dirty="0"/>
              <a:t>Example </a:t>
            </a:r>
            <a:r>
              <a:rPr lang="en-US" sz="2400" b="1" dirty="0" smtClean="0"/>
              <a:t>4: </a:t>
            </a:r>
            <a:r>
              <a:rPr lang="en-US" sz="2400" dirty="0" smtClean="0"/>
              <a:t>A member of</a:t>
            </a:r>
            <a:r>
              <a:rPr lang="en-US" sz="2400" b="1" dirty="0" smtClean="0">
                <a:solidFill>
                  <a:srgbClr val="0000CC"/>
                </a:solidFill>
              </a:rPr>
              <a:t> </a:t>
            </a:r>
            <a:r>
              <a:rPr lang="en-US" sz="2400" dirty="0" smtClean="0"/>
              <a:t>Congress</a:t>
            </a:r>
            <a:r>
              <a:rPr lang="en-US" sz="2400" dirty="0">
                <a:solidFill>
                  <a:srgbClr val="FF0000"/>
                </a:solidFill>
              </a:rPr>
              <a:t> </a:t>
            </a:r>
            <a:r>
              <a:rPr lang="en-US" sz="2400" dirty="0" smtClean="0"/>
              <a:t>pulls </a:t>
            </a:r>
            <a:r>
              <a:rPr lang="en-US" sz="2400" dirty="0"/>
              <a:t>aside </a:t>
            </a:r>
            <a:r>
              <a:rPr lang="en-US" sz="2400" dirty="0" smtClean="0"/>
              <a:t>a senior </a:t>
            </a:r>
            <a:r>
              <a:rPr lang="en-US" sz="2400" dirty="0"/>
              <a:t>DHS official and states that a petitioner investing in his state has been wrongfully denied EB-5 status.  </a:t>
            </a:r>
            <a:endParaRPr lang="en-US" sz="2400" dirty="0" smtClean="0"/>
          </a:p>
          <a:p>
            <a:pPr marL="0" indent="0">
              <a:buNone/>
            </a:pPr>
            <a:r>
              <a:rPr lang="en-US" sz="2400" dirty="0" smtClean="0"/>
              <a:t>The </a:t>
            </a:r>
            <a:r>
              <a:rPr lang="en-US" sz="2400" dirty="0"/>
              <a:t>senior DHS official listens and concludes that the </a:t>
            </a:r>
            <a:r>
              <a:rPr lang="en-US" sz="2400" dirty="0" smtClean="0"/>
              <a:t>congressman's </a:t>
            </a:r>
            <a:r>
              <a:rPr lang="en-US" sz="2400" dirty="0"/>
              <a:t>objections are not material, but the congressman requests that the senior official report back on </a:t>
            </a:r>
            <a:r>
              <a:rPr lang="en-US" sz="2400" dirty="0" smtClean="0"/>
              <a:t>the </a:t>
            </a:r>
            <a:r>
              <a:rPr lang="en-US" sz="2400" dirty="0"/>
              <a:t>status of the matter with an opinion as to the propriety of the processing of the case.  </a:t>
            </a:r>
            <a:endParaRPr lang="en-US" sz="2400" dirty="0" smtClean="0"/>
          </a:p>
        </p:txBody>
      </p:sp>
      <p:sp>
        <p:nvSpPr>
          <p:cNvPr id="5" name="Slide Number Placeholder 4"/>
          <p:cNvSpPr>
            <a:spLocks noGrp="1"/>
          </p:cNvSpPr>
          <p:nvPr>
            <p:ph type="sldNum" sz="quarter" idx="12"/>
          </p:nvPr>
        </p:nvSpPr>
        <p:spPr>
          <a:xfrm>
            <a:off x="7010400" y="4864895"/>
            <a:ext cx="1905000" cy="273844"/>
          </a:xfrm>
        </p:spPr>
        <p:txBody>
          <a:bodyPr/>
          <a:lstStyle/>
          <a:p>
            <a:pPr algn="r"/>
            <a:fld id="{6CC4C413-DBA5-4ACC-8655-01EADCD57C32}" type="slidenum">
              <a:rPr lang="en-US" smtClean="0"/>
              <a:pPr algn="r"/>
              <a:t>52</a:t>
            </a:fld>
            <a:endParaRPr lang="en-US" dirty="0"/>
          </a:p>
        </p:txBody>
      </p:sp>
      <p:sp>
        <p:nvSpPr>
          <p:cNvPr id="6" name="TextBox 5"/>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spTree>
    <p:extLst>
      <p:ext uri="{BB962C8B-B14F-4D97-AF65-F5344CB8AC3E}">
        <p14:creationId xmlns:p14="http://schemas.microsoft.com/office/powerpoint/2010/main" val="39700983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74320" y="240030"/>
            <a:ext cx="8229600" cy="857250"/>
          </a:xfrm>
        </p:spPr>
        <p:txBody>
          <a:bodyPr>
            <a:noAutofit/>
          </a:bodyPr>
          <a:lstStyle/>
          <a:p>
            <a:r>
              <a:rPr lang="en-US" sz="2400" dirty="0"/>
              <a:t>Procedures </a:t>
            </a:r>
            <a:r>
              <a:rPr lang="en-US" sz="2400" dirty="0" smtClean="0"/>
              <a:t>for Stakeholder </a:t>
            </a:r>
            <a:r>
              <a:rPr lang="en-US" sz="2400" dirty="0"/>
              <a:t>Contacts Regarding </a:t>
            </a:r>
            <a:r>
              <a:rPr lang="en-US" sz="2400" dirty="0" smtClean="0"/>
              <a:t/>
            </a:r>
            <a:br>
              <a:rPr lang="en-US" sz="2400" dirty="0" smtClean="0"/>
            </a:br>
            <a:r>
              <a:rPr lang="en-US" sz="2400" dirty="0" smtClean="0"/>
              <a:t>Specific </a:t>
            </a:r>
            <a:r>
              <a:rPr lang="en-US" sz="2400" dirty="0"/>
              <a:t>Petitions or Applications</a:t>
            </a:r>
          </a:p>
        </p:txBody>
      </p:sp>
      <p:sp>
        <p:nvSpPr>
          <p:cNvPr id="3" name="Content Placeholder 2"/>
          <p:cNvSpPr>
            <a:spLocks noGrp="1"/>
          </p:cNvSpPr>
          <p:nvPr>
            <p:ph idx="1"/>
          </p:nvPr>
        </p:nvSpPr>
        <p:spPr/>
        <p:txBody>
          <a:bodyPr>
            <a:noAutofit/>
          </a:bodyPr>
          <a:lstStyle/>
          <a:p>
            <a:pPr marL="0" indent="0">
              <a:buNone/>
            </a:pPr>
            <a:r>
              <a:rPr lang="en-US" sz="2400" dirty="0"/>
              <a:t>Substantive </a:t>
            </a:r>
            <a:r>
              <a:rPr lang="en-US" sz="2400" dirty="0" smtClean="0"/>
              <a:t>Communications</a:t>
            </a:r>
            <a:endParaRPr lang="en-US" sz="2400" dirty="0"/>
          </a:p>
          <a:p>
            <a:pPr marL="0" indent="0" defTabSz="914400">
              <a:spcBef>
                <a:spcPts val="0"/>
              </a:spcBef>
              <a:buNone/>
              <a:defRPr/>
            </a:pPr>
            <a:r>
              <a:rPr lang="en-US" sz="2400" b="1" dirty="0"/>
              <a:t>Example </a:t>
            </a:r>
            <a:r>
              <a:rPr lang="en-US" sz="2400" b="1" dirty="0" smtClean="0"/>
              <a:t>4 (cont.): </a:t>
            </a:r>
            <a:r>
              <a:rPr lang="en-US" sz="2400" dirty="0"/>
              <a:t>Since the congressman has asked the senior DHS official to act on the case, even if the request is just to gather information about its status (let alone evaluate its propriety), this discussion is substantive and requires memorialization per the EB-5 Protocols. The senior DHS official and/or OLA should document this conversation and any response to this congressional inquiry.</a:t>
            </a:r>
          </a:p>
        </p:txBody>
      </p:sp>
      <p:sp>
        <p:nvSpPr>
          <p:cNvPr id="5" name="Slide Number Placeholder 4"/>
          <p:cNvSpPr>
            <a:spLocks noGrp="1"/>
          </p:cNvSpPr>
          <p:nvPr>
            <p:ph type="sldNum" sz="quarter" idx="12"/>
          </p:nvPr>
        </p:nvSpPr>
        <p:spPr>
          <a:xfrm>
            <a:off x="7010400" y="4864895"/>
            <a:ext cx="1905000" cy="273844"/>
          </a:xfrm>
        </p:spPr>
        <p:txBody>
          <a:bodyPr/>
          <a:lstStyle/>
          <a:p>
            <a:pPr algn="r"/>
            <a:fld id="{6CC4C413-DBA5-4ACC-8655-01EADCD57C32}" type="slidenum">
              <a:rPr lang="en-US" smtClean="0"/>
              <a:pPr algn="r"/>
              <a:t>53</a:t>
            </a:fld>
            <a:endParaRPr lang="en-US"/>
          </a:p>
        </p:txBody>
      </p:sp>
      <p:sp>
        <p:nvSpPr>
          <p:cNvPr id="6" name="TextBox 5"/>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spTree>
    <p:extLst>
      <p:ext uri="{BB962C8B-B14F-4D97-AF65-F5344CB8AC3E}">
        <p14:creationId xmlns:p14="http://schemas.microsoft.com/office/powerpoint/2010/main" val="7506388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92608" y="1190625"/>
            <a:ext cx="8549640" cy="3657600"/>
          </a:xfrm>
        </p:spPr>
        <p:txBody>
          <a:bodyPr>
            <a:noAutofit/>
          </a:bodyPr>
          <a:lstStyle/>
          <a:p>
            <a:pPr marL="0" indent="0">
              <a:buNone/>
            </a:pPr>
            <a:r>
              <a:rPr lang="en-US" dirty="0">
                <a:latin typeface="Source Sans Pro" pitchFamily="34" charset="0"/>
              </a:rPr>
              <a:t>Compliance with Existing Ethics Rules</a:t>
            </a:r>
          </a:p>
          <a:p>
            <a:pPr>
              <a:buFont typeface="Arial" panose="020B0604020202020204" pitchFamily="34" charset="0"/>
              <a:buChar char="•"/>
            </a:pPr>
            <a:r>
              <a:rPr lang="en-US" sz="2200" dirty="0" smtClean="0">
                <a:latin typeface="Source Sans Pro" pitchFamily="34" charset="0"/>
              </a:rPr>
              <a:t>All </a:t>
            </a:r>
            <a:r>
              <a:rPr lang="en-US" sz="2200" dirty="0">
                <a:latin typeface="Source Sans Pro" pitchFamily="34" charset="0"/>
              </a:rPr>
              <a:t>official action relating to any EB-5 petition, application policy or procedure must be </a:t>
            </a:r>
            <a:r>
              <a:rPr lang="en-US" sz="2200" dirty="0" smtClean="0">
                <a:latin typeface="Source Sans Pro" pitchFamily="34" charset="0"/>
              </a:rPr>
              <a:t>taken </a:t>
            </a:r>
            <a:r>
              <a:rPr lang="en-US" sz="2200" dirty="0">
                <a:latin typeface="Source Sans Pro" pitchFamily="34" charset="0"/>
              </a:rPr>
              <a:t>by employees or contractors free of </a:t>
            </a:r>
            <a:r>
              <a:rPr lang="en-US" sz="2200" dirty="0" smtClean="0">
                <a:latin typeface="Source Sans Pro" pitchFamily="34" charset="0"/>
              </a:rPr>
              <a:t>financial or other conflicts of interest, </a:t>
            </a:r>
            <a:r>
              <a:rPr lang="en-US" sz="2200" dirty="0">
                <a:latin typeface="Source Sans Pro" pitchFamily="34" charset="0"/>
              </a:rPr>
              <a:t>and avoiding endorsement of any non-federal entity, person or project.</a:t>
            </a:r>
            <a:r>
              <a:rPr lang="en-US" sz="2200" b="1" dirty="0">
                <a:latin typeface="Source Sans Pro" pitchFamily="34" charset="0"/>
              </a:rPr>
              <a:t> </a:t>
            </a:r>
            <a:endParaRPr lang="en-US" sz="2200" dirty="0">
              <a:latin typeface="Source Sans Pro" pitchFamily="34" charset="0"/>
            </a:endParaRPr>
          </a:p>
          <a:p>
            <a:pPr marL="0" indent="0">
              <a:buNone/>
            </a:pPr>
            <a:r>
              <a:rPr lang="en-US" dirty="0">
                <a:latin typeface="Source Sans Pro" pitchFamily="34" charset="0"/>
              </a:rPr>
              <a:t>Transparency</a:t>
            </a:r>
          </a:p>
          <a:p>
            <a:pPr>
              <a:buFont typeface="Arial" panose="020B0604020202020204" pitchFamily="34" charset="0"/>
              <a:buChar char="•"/>
            </a:pPr>
            <a:r>
              <a:rPr lang="en-US" sz="2200" dirty="0" smtClean="0">
                <a:latin typeface="Source Sans Pro" pitchFamily="34" charset="0"/>
              </a:rPr>
              <a:t>All </a:t>
            </a:r>
            <a:r>
              <a:rPr lang="en-US" sz="2200" dirty="0">
                <a:latin typeface="Source Sans Pro" pitchFamily="34" charset="0"/>
              </a:rPr>
              <a:t>EB-5 petitions and applications must be adjudicated in a manner that ensures transparency. </a:t>
            </a:r>
          </a:p>
          <a:p>
            <a:pPr marL="0" indent="0"/>
            <a:endParaRPr lang="en-US" sz="2000" dirty="0">
              <a:latin typeface="Source Sans Pro" pitchFamily="34" charset="0"/>
            </a:endParaRPr>
          </a:p>
        </p:txBody>
      </p:sp>
      <p:sp>
        <p:nvSpPr>
          <p:cNvPr id="10" name="Title 1"/>
          <p:cNvSpPr>
            <a:spLocks noGrp="1"/>
          </p:cNvSpPr>
          <p:nvPr>
            <p:ph type="title"/>
          </p:nvPr>
        </p:nvSpPr>
        <p:spPr>
          <a:xfrm>
            <a:off x="314324" y="285750"/>
            <a:ext cx="7058025" cy="857250"/>
          </a:xfrm>
        </p:spPr>
        <p:txBody>
          <a:bodyPr>
            <a:normAutofit/>
          </a:bodyPr>
          <a:lstStyle/>
          <a:p>
            <a:pPr algn="l"/>
            <a:r>
              <a:rPr lang="en-US" sz="2600" dirty="0" smtClean="0">
                <a:latin typeface="Source Sans Pro" pitchFamily="34" charset="0"/>
              </a:rPr>
              <a:t>GUIDING PRINCIPLES FOR EB-5 PROCESSING</a:t>
            </a:r>
            <a:endParaRPr lang="en-US" sz="2600" dirty="0">
              <a:latin typeface="Source Sans Pro" pitchFamily="34" charset="0"/>
            </a:endParaRPr>
          </a:p>
        </p:txBody>
      </p:sp>
      <p:sp>
        <p:nvSpPr>
          <p:cNvPr id="3" name="Slide Number Placeholder 2"/>
          <p:cNvSpPr>
            <a:spLocks noGrp="1"/>
          </p:cNvSpPr>
          <p:nvPr>
            <p:ph type="sldNum" sz="quarter" idx="12"/>
          </p:nvPr>
        </p:nvSpPr>
        <p:spPr>
          <a:xfrm>
            <a:off x="7010400" y="4864895"/>
            <a:ext cx="1831848" cy="273844"/>
          </a:xfrm>
        </p:spPr>
        <p:txBody>
          <a:bodyPr/>
          <a:lstStyle/>
          <a:p>
            <a:pPr algn="r"/>
            <a:fld id="{6CC4C413-DBA5-4ACC-8655-01EADCD57C32}" type="slidenum">
              <a:rPr lang="en-US" smtClean="0"/>
              <a:pPr algn="r"/>
              <a:t>6</a:t>
            </a:fld>
            <a:endParaRPr lang="en-US"/>
          </a:p>
        </p:txBody>
      </p:sp>
      <p:sp>
        <p:nvSpPr>
          <p:cNvPr id="7" name="TextBox 6"/>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pic>
        <p:nvPicPr>
          <p:cNvPr id="2" name="EB-5_External_Slide 0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32648" y="4234718"/>
            <a:ext cx="609600" cy="609600"/>
          </a:xfrm>
          <a:prstGeom prst="rect">
            <a:avLst/>
          </a:prstGeom>
        </p:spPr>
      </p:pic>
    </p:spTree>
    <p:extLst>
      <p:ext uri="{BB962C8B-B14F-4D97-AF65-F5344CB8AC3E}">
        <p14:creationId xmlns:p14="http://schemas.microsoft.com/office/powerpoint/2010/main" val="4030009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8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92608" y="1190624"/>
            <a:ext cx="8549640" cy="3657600"/>
          </a:xfrm>
        </p:spPr>
        <p:txBody>
          <a:bodyPr>
            <a:noAutofit/>
          </a:bodyPr>
          <a:lstStyle/>
          <a:p>
            <a:pPr marL="0" indent="0">
              <a:buNone/>
            </a:pPr>
            <a:r>
              <a:rPr lang="en-US" dirty="0">
                <a:latin typeface="Source Sans Pro" pitchFamily="34" charset="0"/>
              </a:rPr>
              <a:t>Consistency</a:t>
            </a:r>
          </a:p>
          <a:p>
            <a:pPr>
              <a:buFont typeface="Arial" panose="020B0604020202020204" pitchFamily="34" charset="0"/>
              <a:buChar char="•"/>
            </a:pPr>
            <a:r>
              <a:rPr lang="en-US" sz="2000" dirty="0">
                <a:latin typeface="Source Sans Pro" pitchFamily="34" charset="0"/>
              </a:rPr>
              <a:t>EB-5 petitions, applications</a:t>
            </a:r>
            <a:r>
              <a:rPr lang="en-US" sz="2000" dirty="0">
                <a:solidFill>
                  <a:srgbClr val="FF0000"/>
                </a:solidFill>
                <a:latin typeface="Source Sans Pro" pitchFamily="34" charset="0"/>
              </a:rPr>
              <a:t> </a:t>
            </a:r>
            <a:r>
              <a:rPr lang="en-US" sz="2000" dirty="0">
                <a:latin typeface="Source Sans Pro" pitchFamily="34" charset="0"/>
              </a:rPr>
              <a:t>and appeals should be adjudicated based on reasonable application of precedents.</a:t>
            </a:r>
          </a:p>
          <a:p>
            <a:pPr marL="0" indent="0">
              <a:buNone/>
            </a:pPr>
            <a:r>
              <a:rPr lang="en-US" dirty="0" smtClean="0">
                <a:latin typeface="Source Sans Pro" pitchFamily="34" charset="0"/>
              </a:rPr>
              <a:t>Appearances</a:t>
            </a:r>
            <a:endParaRPr lang="en-US" dirty="0">
              <a:latin typeface="Source Sans Pro" pitchFamily="34" charset="0"/>
            </a:endParaRPr>
          </a:p>
          <a:p>
            <a:pPr>
              <a:buFont typeface="Arial" panose="020B0604020202020204" pitchFamily="34" charset="0"/>
              <a:buChar char="•"/>
            </a:pPr>
            <a:r>
              <a:rPr lang="en-US" sz="1800" dirty="0" smtClean="0">
                <a:latin typeface="Source Sans Pro" pitchFamily="34" charset="0"/>
              </a:rPr>
              <a:t>Employees and contractors must act impartially and avoid even the appearance of impropriety in order to ensure the integrity of our nation’s immigration laws. </a:t>
            </a:r>
          </a:p>
          <a:p>
            <a:pPr>
              <a:buFont typeface="Arial" panose="020B0604020202020204" pitchFamily="34" charset="0"/>
              <a:buChar char="•"/>
            </a:pPr>
            <a:r>
              <a:rPr lang="en-US" sz="1800" dirty="0" smtClean="0">
                <a:latin typeface="Source Sans Pro" pitchFamily="34" charset="0"/>
              </a:rPr>
              <a:t>DHS employees or contractors could potentially violate the prohibition against preferential treatment or create an appearance of the same in a number of ways</a:t>
            </a:r>
            <a:r>
              <a:rPr lang="en-US" sz="1800" dirty="0" smtClean="0">
                <a:solidFill>
                  <a:srgbClr val="0000CC"/>
                </a:solidFill>
                <a:latin typeface="Source Sans Pro" pitchFamily="34" charset="0"/>
              </a:rPr>
              <a:t>.</a:t>
            </a:r>
            <a:endParaRPr lang="en-US" sz="1800" dirty="0" smtClean="0">
              <a:latin typeface="Source Sans Pro" pitchFamily="34" charset="0"/>
            </a:endParaRPr>
          </a:p>
        </p:txBody>
      </p:sp>
      <p:sp>
        <p:nvSpPr>
          <p:cNvPr id="7" name="Title 1"/>
          <p:cNvSpPr>
            <a:spLocks noGrp="1"/>
          </p:cNvSpPr>
          <p:nvPr>
            <p:ph type="title"/>
          </p:nvPr>
        </p:nvSpPr>
        <p:spPr>
          <a:xfrm>
            <a:off x="314324" y="285750"/>
            <a:ext cx="7058025" cy="857250"/>
          </a:xfrm>
        </p:spPr>
        <p:txBody>
          <a:bodyPr>
            <a:normAutofit/>
          </a:bodyPr>
          <a:lstStyle/>
          <a:p>
            <a:pPr algn="l"/>
            <a:r>
              <a:rPr lang="en-US" sz="2600" dirty="0" smtClean="0">
                <a:latin typeface="Source Sans Pro" pitchFamily="34" charset="0"/>
              </a:rPr>
              <a:t>GUIDING PRINCIPLES FOR EB-5 PROCESSING</a:t>
            </a:r>
            <a:endParaRPr lang="en-US" sz="2600" dirty="0">
              <a:latin typeface="Source Sans Pro" pitchFamily="34" charset="0"/>
            </a:endParaRPr>
          </a:p>
        </p:txBody>
      </p:sp>
      <p:sp>
        <p:nvSpPr>
          <p:cNvPr id="3" name="Slide Number Placeholder 2"/>
          <p:cNvSpPr>
            <a:spLocks noGrp="1"/>
          </p:cNvSpPr>
          <p:nvPr>
            <p:ph type="sldNum" sz="quarter" idx="12"/>
          </p:nvPr>
        </p:nvSpPr>
        <p:spPr>
          <a:xfrm>
            <a:off x="7010400" y="4864895"/>
            <a:ext cx="1831848" cy="273844"/>
          </a:xfrm>
        </p:spPr>
        <p:txBody>
          <a:bodyPr/>
          <a:lstStyle/>
          <a:p>
            <a:pPr algn="r"/>
            <a:fld id="{6CC4C413-DBA5-4ACC-8655-01EADCD57C32}" type="slidenum">
              <a:rPr lang="en-US" smtClean="0"/>
              <a:pPr algn="r"/>
              <a:t>7</a:t>
            </a:fld>
            <a:endParaRPr lang="en-US"/>
          </a:p>
        </p:txBody>
      </p:sp>
      <p:sp>
        <p:nvSpPr>
          <p:cNvPr id="8" name="TextBox 7"/>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pic>
        <p:nvPicPr>
          <p:cNvPr id="2" name="EB-5_External_Slide 0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75320" y="4232722"/>
            <a:ext cx="609600" cy="609600"/>
          </a:xfrm>
          <a:prstGeom prst="rect">
            <a:avLst/>
          </a:prstGeom>
        </p:spPr>
      </p:pic>
    </p:spTree>
    <p:extLst>
      <p:ext uri="{BB962C8B-B14F-4D97-AF65-F5344CB8AC3E}">
        <p14:creationId xmlns:p14="http://schemas.microsoft.com/office/powerpoint/2010/main" val="1683788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7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96149" y="1188720"/>
            <a:ext cx="8549640" cy="3657600"/>
          </a:xfrm>
        </p:spPr>
        <p:txBody>
          <a:bodyPr>
            <a:normAutofit fontScale="70000" lnSpcReduction="20000"/>
          </a:bodyPr>
          <a:lstStyle/>
          <a:p>
            <a:pPr marL="0" indent="0">
              <a:lnSpc>
                <a:spcPct val="120000"/>
              </a:lnSpc>
              <a:buNone/>
            </a:pPr>
            <a:r>
              <a:rPr lang="en-US" sz="3400" dirty="0" smtClean="0">
                <a:latin typeface="Source Sans Pro" pitchFamily="34" charset="0"/>
              </a:rPr>
              <a:t>Appearances examples:</a:t>
            </a:r>
          </a:p>
          <a:p>
            <a:pPr>
              <a:lnSpc>
                <a:spcPct val="120000"/>
              </a:lnSpc>
            </a:pPr>
            <a:r>
              <a:rPr lang="en-US" sz="2900" dirty="0">
                <a:latin typeface="Source Sans Pro" pitchFamily="34" charset="0"/>
              </a:rPr>
              <a:t>Working </a:t>
            </a:r>
            <a:r>
              <a:rPr lang="en-US" sz="2900" dirty="0" smtClean="0">
                <a:latin typeface="Source Sans Pro" pitchFamily="34" charset="0"/>
              </a:rPr>
              <a:t>on </a:t>
            </a:r>
            <a:r>
              <a:rPr lang="en-US" sz="2900" dirty="0">
                <a:latin typeface="Source Sans Pro" pitchFamily="34" charset="0"/>
              </a:rPr>
              <a:t>or attempting to expedite or otherwise influence the processing </a:t>
            </a:r>
            <a:r>
              <a:rPr lang="en-US" sz="2900" dirty="0" smtClean="0">
                <a:latin typeface="Source Sans Pro" pitchFamily="34" charset="0"/>
              </a:rPr>
              <a:t>of </a:t>
            </a:r>
            <a:r>
              <a:rPr lang="en-US" sz="2900" dirty="0">
                <a:latin typeface="Source Sans Pro" pitchFamily="34" charset="0"/>
              </a:rPr>
              <a:t>an immigration application, </a:t>
            </a:r>
            <a:r>
              <a:rPr lang="en-US" sz="2900" dirty="0" smtClean="0">
                <a:latin typeface="Source Sans Pro" pitchFamily="34" charset="0"/>
              </a:rPr>
              <a:t>petition </a:t>
            </a:r>
            <a:r>
              <a:rPr lang="en-US" sz="2900" dirty="0">
                <a:latin typeface="Source Sans Pro" pitchFamily="34" charset="0"/>
              </a:rPr>
              <a:t>or benefit for a friend, relative, neighbor or acquaintance; </a:t>
            </a:r>
          </a:p>
          <a:p>
            <a:pPr>
              <a:lnSpc>
                <a:spcPct val="120000"/>
              </a:lnSpc>
            </a:pPr>
            <a:r>
              <a:rPr lang="en-US" sz="2900" dirty="0">
                <a:latin typeface="Source Sans Pro" pitchFamily="34" charset="0"/>
              </a:rPr>
              <a:t>Meeting with certain stakeholders to the exclusion of others who are similarly situated; </a:t>
            </a:r>
          </a:p>
          <a:p>
            <a:pPr>
              <a:lnSpc>
                <a:spcPct val="120000"/>
              </a:lnSpc>
            </a:pPr>
            <a:r>
              <a:rPr lang="en-US" sz="2900" dirty="0">
                <a:latin typeface="Source Sans Pro" pitchFamily="34" charset="0"/>
              </a:rPr>
              <a:t>Referring applicants to a particular immigration practitioner or vendor; or </a:t>
            </a:r>
          </a:p>
          <a:p>
            <a:pPr>
              <a:lnSpc>
                <a:spcPct val="120000"/>
              </a:lnSpc>
            </a:pPr>
            <a:r>
              <a:rPr lang="en-US" sz="2900" dirty="0">
                <a:latin typeface="Source Sans Pro" pitchFamily="34" charset="0"/>
              </a:rPr>
              <a:t>Using an </a:t>
            </a:r>
            <a:r>
              <a:rPr lang="en-US" sz="2900" dirty="0" smtClean="0">
                <a:latin typeface="Source Sans Pro" pitchFamily="34" charset="0"/>
              </a:rPr>
              <a:t>official </a:t>
            </a:r>
            <a:r>
              <a:rPr lang="en-US" sz="2900" dirty="0">
                <a:latin typeface="Source Sans Pro" pitchFamily="34" charset="0"/>
              </a:rPr>
              <a:t>position or title in a manner that could reasonably be construed to imply that the federal government sanctions or endorses the individual’s </a:t>
            </a:r>
            <a:r>
              <a:rPr lang="en-US" sz="2900" dirty="0" smtClean="0">
                <a:latin typeface="Source Sans Pro" pitchFamily="34" charset="0"/>
              </a:rPr>
              <a:t>personal </a:t>
            </a:r>
            <a:r>
              <a:rPr lang="en-US" sz="2900" dirty="0">
                <a:latin typeface="Source Sans Pro" pitchFamily="34" charset="0"/>
              </a:rPr>
              <a:t>activities or those of someone </a:t>
            </a:r>
            <a:r>
              <a:rPr lang="en-US" sz="2900" dirty="0" smtClean="0">
                <a:latin typeface="Source Sans Pro" pitchFamily="34" charset="0"/>
              </a:rPr>
              <a:t>else.</a:t>
            </a:r>
            <a:endParaRPr lang="en-US" sz="2900" dirty="0">
              <a:latin typeface="Source Sans Pro" pitchFamily="34" charset="0"/>
            </a:endParaRPr>
          </a:p>
          <a:p>
            <a:pPr lvl="1">
              <a:lnSpc>
                <a:spcPct val="120000"/>
              </a:lnSpc>
            </a:pPr>
            <a:endParaRPr lang="en-US" dirty="0" smtClean="0">
              <a:latin typeface="Source Sans Pro" pitchFamily="34" charset="0"/>
            </a:endParaRPr>
          </a:p>
          <a:p>
            <a:pPr>
              <a:lnSpc>
                <a:spcPct val="120000"/>
              </a:lnSpc>
            </a:pPr>
            <a:endParaRPr lang="en-US" dirty="0">
              <a:latin typeface="Source Sans Pro" pitchFamily="34" charset="0"/>
            </a:endParaRPr>
          </a:p>
          <a:p>
            <a:pPr marL="0" indent="0">
              <a:lnSpc>
                <a:spcPct val="120000"/>
              </a:lnSpc>
            </a:pPr>
            <a:endParaRPr lang="en-US" dirty="0" smtClean="0">
              <a:latin typeface="Source Sans Pro" pitchFamily="34" charset="0"/>
            </a:endParaRPr>
          </a:p>
        </p:txBody>
      </p:sp>
      <p:sp>
        <p:nvSpPr>
          <p:cNvPr id="7" name="Title 1"/>
          <p:cNvSpPr>
            <a:spLocks noGrp="1"/>
          </p:cNvSpPr>
          <p:nvPr>
            <p:ph type="title"/>
          </p:nvPr>
        </p:nvSpPr>
        <p:spPr>
          <a:xfrm>
            <a:off x="292608" y="292608"/>
            <a:ext cx="7058025" cy="857250"/>
          </a:xfrm>
        </p:spPr>
        <p:txBody>
          <a:bodyPr>
            <a:normAutofit/>
          </a:bodyPr>
          <a:lstStyle/>
          <a:p>
            <a:pPr algn="l"/>
            <a:r>
              <a:rPr lang="en-US" sz="2600" dirty="0" smtClean="0">
                <a:latin typeface="Source Sans Pro" pitchFamily="34" charset="0"/>
              </a:rPr>
              <a:t>GUIDING PRINCIPLES FOR EB-5 PROCESSING</a:t>
            </a:r>
            <a:endParaRPr lang="en-US" sz="2600" dirty="0">
              <a:latin typeface="Source Sans Pro" pitchFamily="34" charset="0"/>
            </a:endParaRPr>
          </a:p>
        </p:txBody>
      </p:sp>
      <p:sp>
        <p:nvSpPr>
          <p:cNvPr id="3" name="Slide Number Placeholder 2"/>
          <p:cNvSpPr>
            <a:spLocks noGrp="1"/>
          </p:cNvSpPr>
          <p:nvPr>
            <p:ph type="sldNum" sz="quarter" idx="12"/>
          </p:nvPr>
        </p:nvSpPr>
        <p:spPr>
          <a:xfrm>
            <a:off x="7010400" y="4864895"/>
            <a:ext cx="1835389" cy="273844"/>
          </a:xfrm>
        </p:spPr>
        <p:txBody>
          <a:bodyPr/>
          <a:lstStyle/>
          <a:p>
            <a:pPr algn="r"/>
            <a:fld id="{6CC4C413-DBA5-4ACC-8655-01EADCD57C32}" type="slidenum">
              <a:rPr lang="en-US" smtClean="0"/>
              <a:pPr algn="r"/>
              <a:t>8</a:t>
            </a:fld>
            <a:endParaRPr lang="en-US" dirty="0"/>
          </a:p>
        </p:txBody>
      </p:sp>
      <p:sp>
        <p:nvSpPr>
          <p:cNvPr id="8" name="TextBox 7"/>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pic>
        <p:nvPicPr>
          <p:cNvPr id="4" name="EB-5_External_Slide 0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36189" y="4246008"/>
            <a:ext cx="609600" cy="609600"/>
          </a:xfrm>
          <a:prstGeom prst="rect">
            <a:avLst/>
          </a:prstGeom>
        </p:spPr>
      </p:pic>
    </p:spTree>
    <p:extLst>
      <p:ext uri="{BB962C8B-B14F-4D97-AF65-F5344CB8AC3E}">
        <p14:creationId xmlns:p14="http://schemas.microsoft.com/office/powerpoint/2010/main" val="929300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4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92608" y="292608"/>
            <a:ext cx="7134225" cy="1273302"/>
          </a:xfrm>
        </p:spPr>
        <p:txBody>
          <a:bodyPr>
            <a:noAutofit/>
          </a:bodyPr>
          <a:lstStyle/>
          <a:p>
            <a:pPr algn="l"/>
            <a:r>
              <a:rPr lang="en-US" sz="2600" dirty="0" smtClean="0"/>
              <a:t>PROCEDURES FOR STAKEHOLDER CONTACTS REGARDING SPECIFIC PETITIONS OR APPLICATIONS</a:t>
            </a:r>
            <a:endParaRPr lang="en-US" sz="2600" dirty="0"/>
          </a:p>
        </p:txBody>
      </p:sp>
      <p:sp>
        <p:nvSpPr>
          <p:cNvPr id="6" name="Content Placeholder 5"/>
          <p:cNvSpPr>
            <a:spLocks noGrp="1"/>
          </p:cNvSpPr>
          <p:nvPr>
            <p:ph idx="1"/>
          </p:nvPr>
        </p:nvSpPr>
        <p:spPr>
          <a:xfrm>
            <a:off x="292608" y="1645920"/>
            <a:ext cx="8549640" cy="3209925"/>
          </a:xfrm>
        </p:spPr>
        <p:txBody>
          <a:bodyPr>
            <a:normAutofit/>
          </a:bodyPr>
          <a:lstStyle/>
          <a:p>
            <a:pPr marL="57150" indent="0">
              <a:buNone/>
            </a:pPr>
            <a:r>
              <a:rPr lang="en-US" sz="2200" dirty="0" smtClean="0">
                <a:latin typeface="Source Sans Pro" pitchFamily="34" charset="0"/>
              </a:rPr>
              <a:t>“</a:t>
            </a:r>
            <a:r>
              <a:rPr lang="en-US" sz="2200" dirty="0">
                <a:latin typeface="Source Sans Pro" pitchFamily="34" charset="0"/>
              </a:rPr>
              <a:t>Stakeholders” for the purpose of the EB-5 Protocols </a:t>
            </a:r>
            <a:r>
              <a:rPr lang="en-US" sz="2200" dirty="0" smtClean="0">
                <a:latin typeface="Source Sans Pro" pitchFamily="34" charset="0"/>
              </a:rPr>
              <a:t>include, </a:t>
            </a:r>
            <a:r>
              <a:rPr lang="en-US" sz="2200" dirty="0">
                <a:latin typeface="Source Sans Pro" pitchFamily="34" charset="0"/>
              </a:rPr>
              <a:t>but are </a:t>
            </a:r>
            <a:r>
              <a:rPr lang="en-US" sz="2200" dirty="0" smtClean="0">
                <a:latin typeface="Source Sans Pro" pitchFamily="34" charset="0"/>
              </a:rPr>
              <a:t>not </a:t>
            </a:r>
            <a:r>
              <a:rPr lang="en-US" sz="2200" dirty="0">
                <a:latin typeface="Source Sans Pro" pitchFamily="34" charset="0"/>
              </a:rPr>
              <a:t>limited to: </a:t>
            </a:r>
          </a:p>
          <a:p>
            <a:pPr lvl="1">
              <a:buFont typeface="Wingdings" panose="05000000000000000000" pitchFamily="2" charset="2"/>
              <a:buChar char="§"/>
            </a:pPr>
            <a:r>
              <a:rPr lang="en-US" sz="2200" dirty="0">
                <a:latin typeface="Source Sans Pro" pitchFamily="34" charset="0"/>
              </a:rPr>
              <a:t>Petitioners</a:t>
            </a:r>
          </a:p>
          <a:p>
            <a:pPr lvl="1">
              <a:buFont typeface="Wingdings" panose="05000000000000000000" pitchFamily="2" charset="2"/>
              <a:buChar char="§"/>
            </a:pPr>
            <a:r>
              <a:rPr lang="en-US" sz="2200" dirty="0">
                <a:latin typeface="Source Sans Pro" pitchFamily="34" charset="0"/>
              </a:rPr>
              <a:t>Applicants</a:t>
            </a:r>
          </a:p>
          <a:p>
            <a:pPr lvl="1">
              <a:buFont typeface="Wingdings" panose="05000000000000000000" pitchFamily="2" charset="2"/>
              <a:buChar char="§"/>
            </a:pPr>
            <a:r>
              <a:rPr lang="en-US" sz="2200" dirty="0">
                <a:latin typeface="Source Sans Pro" pitchFamily="34" charset="0"/>
              </a:rPr>
              <a:t>Members of Congress and Congressional Staff</a:t>
            </a:r>
          </a:p>
          <a:p>
            <a:pPr lvl="1">
              <a:buFont typeface="Wingdings" panose="05000000000000000000" pitchFamily="2" charset="2"/>
              <a:buChar char="§"/>
            </a:pPr>
            <a:r>
              <a:rPr lang="en-US" sz="2200" dirty="0">
                <a:latin typeface="Source Sans Pro" pitchFamily="34" charset="0"/>
              </a:rPr>
              <a:t>State and Local Officials </a:t>
            </a:r>
          </a:p>
          <a:p>
            <a:pPr lvl="1">
              <a:buFont typeface="Wingdings" panose="05000000000000000000" pitchFamily="2" charset="2"/>
              <a:buChar char="§"/>
            </a:pPr>
            <a:r>
              <a:rPr lang="en-US" sz="2200" dirty="0">
                <a:latin typeface="Source Sans Pro" pitchFamily="34" charset="0"/>
              </a:rPr>
              <a:t>Industry Leaders and Civic Groups</a:t>
            </a:r>
          </a:p>
          <a:p>
            <a:pPr lvl="1">
              <a:buFont typeface="Wingdings" panose="05000000000000000000" pitchFamily="2" charset="2"/>
              <a:buChar char="§"/>
            </a:pPr>
            <a:r>
              <a:rPr lang="en-US" sz="2200" dirty="0">
                <a:latin typeface="Source Sans Pro" pitchFamily="34" charset="0"/>
              </a:rPr>
              <a:t>Non-Profit Entities and Business-Oriented Interest Groups</a:t>
            </a:r>
          </a:p>
          <a:p>
            <a:pPr marL="0" indent="0">
              <a:buNone/>
            </a:pPr>
            <a:endParaRPr lang="en-US" sz="2200" dirty="0">
              <a:latin typeface="Source Sans Pro" pitchFamily="34" charset="0"/>
            </a:endParaRPr>
          </a:p>
          <a:p>
            <a:pPr marL="0" indent="0"/>
            <a:endParaRPr lang="en-US" sz="2200" dirty="0">
              <a:latin typeface="Source Sans Pro" pitchFamily="34" charset="0"/>
            </a:endParaRPr>
          </a:p>
        </p:txBody>
      </p:sp>
      <p:sp>
        <p:nvSpPr>
          <p:cNvPr id="3" name="Slide Number Placeholder 2"/>
          <p:cNvSpPr>
            <a:spLocks noGrp="1"/>
          </p:cNvSpPr>
          <p:nvPr>
            <p:ph type="sldNum" sz="quarter" idx="12"/>
          </p:nvPr>
        </p:nvSpPr>
        <p:spPr>
          <a:xfrm>
            <a:off x="7010400" y="4864895"/>
            <a:ext cx="1831848" cy="273844"/>
          </a:xfrm>
        </p:spPr>
        <p:txBody>
          <a:bodyPr/>
          <a:lstStyle/>
          <a:p>
            <a:pPr algn="r"/>
            <a:fld id="{6CC4C413-DBA5-4ACC-8655-01EADCD57C32}" type="slidenum">
              <a:rPr lang="en-US" smtClean="0"/>
              <a:pPr algn="r"/>
              <a:t>9</a:t>
            </a:fld>
            <a:endParaRPr lang="en-US" dirty="0"/>
          </a:p>
        </p:txBody>
      </p:sp>
      <p:sp>
        <p:nvSpPr>
          <p:cNvPr id="7" name="TextBox 6"/>
          <p:cNvSpPr txBox="1"/>
          <p:nvPr/>
        </p:nvSpPr>
        <p:spPr>
          <a:xfrm>
            <a:off x="455295" y="4846320"/>
            <a:ext cx="2560320" cy="369332"/>
          </a:xfrm>
          <a:prstGeom prst="rect">
            <a:avLst/>
          </a:prstGeom>
          <a:noFill/>
        </p:spPr>
        <p:txBody>
          <a:bodyPr wrap="square" rtlCol="0">
            <a:spAutoFit/>
          </a:bodyPr>
          <a:lstStyle/>
          <a:p>
            <a:r>
              <a:rPr lang="en-US" dirty="0" smtClean="0"/>
              <a:t>8/17/2015</a:t>
            </a:r>
            <a:endParaRPr lang="en-US" dirty="0"/>
          </a:p>
        </p:txBody>
      </p:sp>
      <p:pic>
        <p:nvPicPr>
          <p:cNvPr id="4" name="EB-5_External_Slide 0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32648" y="4216904"/>
            <a:ext cx="609600" cy="609600"/>
          </a:xfrm>
          <a:prstGeom prst="rect">
            <a:avLst/>
          </a:prstGeom>
        </p:spPr>
      </p:pic>
    </p:spTree>
    <p:extLst>
      <p:ext uri="{BB962C8B-B14F-4D97-AF65-F5344CB8AC3E}">
        <p14:creationId xmlns:p14="http://schemas.microsoft.com/office/powerpoint/2010/main" val="3113329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1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772</TotalTime>
  <Words>2905</Words>
  <Application>Microsoft Office PowerPoint</Application>
  <PresentationFormat>On-screen Show (16:9)</PresentationFormat>
  <Paragraphs>381</Paragraphs>
  <Slides>53</Slides>
  <Notes>42</Notes>
  <HiddenSlides>0</HiddenSlides>
  <MMClips>35</MMClips>
  <ScaleCrop>false</ScaleCrop>
  <HeadingPairs>
    <vt:vector size="4" baseType="variant">
      <vt:variant>
        <vt:lpstr>Theme</vt:lpstr>
      </vt:variant>
      <vt:variant>
        <vt:i4>6</vt:i4>
      </vt:variant>
      <vt:variant>
        <vt:lpstr>Slide Titles</vt:lpstr>
      </vt:variant>
      <vt:variant>
        <vt:i4>53</vt:i4>
      </vt:variant>
    </vt:vector>
  </HeadingPairs>
  <TitlesOfParts>
    <vt:vector size="59" baseType="lpstr">
      <vt:lpstr>1_Office Theme</vt:lpstr>
      <vt:lpstr>Custom Design</vt:lpstr>
      <vt:lpstr>1_Custom Design</vt:lpstr>
      <vt:lpstr>2_Custom Design</vt:lpstr>
      <vt:lpstr>3_Custom Design</vt:lpstr>
      <vt:lpstr>4_Custom Design</vt:lpstr>
      <vt:lpstr>EB-5 ETHICS AND INTEGRITY PROTOCOLS TRAINING</vt:lpstr>
      <vt:lpstr>TRAINING OBJECTIVES</vt:lpstr>
      <vt:lpstr>BACKGROUND</vt:lpstr>
      <vt:lpstr>EB-5 PROTOCOLS PURPOSE</vt:lpstr>
      <vt:lpstr>EB-5 PROTOCOLS APPLICATION</vt:lpstr>
      <vt:lpstr>GUIDING PRINCIPLES FOR EB-5 PROCESSING</vt:lpstr>
      <vt:lpstr>GUIDING PRINCIPLES FOR EB-5 PROCESSING</vt:lpstr>
      <vt:lpstr>GUIDING PRINCIPLES FOR EB-5 PROCESSING</vt:lpstr>
      <vt:lpstr>PROCEDURES FOR STAKEHOLDER CONTACTS REGARDING SPECIFIC PETITIONS OR APPLICATIONS</vt:lpstr>
      <vt:lpstr>PROCEDURES FOR STAKEHOLDER CONTACTS REGARDING SPECIFIC PETITIONS OR APPLICATIONS</vt:lpstr>
      <vt:lpstr>PROCEDURES FOR STAKEHOLDER CONTACTS REGARDING SPECIFIC PETITIONS OR APPLICATIONS</vt:lpstr>
      <vt:lpstr>PROCEDURES FOR STAKEHOLDER CONTACTS REGARDING SPECIFIC PETITIONS OR APPLICATIONS</vt:lpstr>
      <vt:lpstr>PROCEDURES FOR STAKEHOLDER CONTACTS REGARDING SPECIFIC PETITIONS OR APPLICATIONS</vt:lpstr>
      <vt:lpstr>PROCEDURES FOR STAKEHOLDER CONTACTS REGARDING SPECIFIC PETITIONS OR APPLICATIONS</vt:lpstr>
      <vt:lpstr>PROCEDURES FOR STAKEHOLDER CONTACTS REGARDING SPECIFIC PETITIONS OR APPLICATIONS</vt:lpstr>
      <vt:lpstr>PROCEDURES FOR STAKEHOLDER CONTACTS REGARDING SPECIFIC PETITIONS OR APPLICATIONS</vt:lpstr>
      <vt:lpstr>PROCEDURES FOR STAKEHOLDER CONTACTS REGARDING SPECIFIC PETITIONS OR APPLICATIONS</vt:lpstr>
      <vt:lpstr>PROCEDURES FOR STAKEHOLDER CONTACTS REGARDING SPECIFIC PETITIONS OR APPLICATIONS</vt:lpstr>
      <vt:lpstr>PROCEDURES FOR STAKEHOLDER CONTACTS REGARDING SPECIFIC PETITIONS OR APPLICATIONS</vt:lpstr>
      <vt:lpstr>PROCEDURES FOR STAKEHOLDER CONTACTS REGARDING SPECIFIC PETITIONS OR APPLICATIONS</vt:lpstr>
      <vt:lpstr>PROCEDURES FOR STAKEHOLDER CONTACTS REGARDING SPECIFIC PETITIONS OR APPLICATIONS</vt:lpstr>
      <vt:lpstr>PROCEDURES FOR STAKEHOLDER CONTACTS REGARDING SPECIFIC PETITIONS OR APPLICATIONS</vt:lpstr>
      <vt:lpstr>PROCEDURES FOR STAKEHOLDER CONTACTS REGARDING SPECIFIC PETITIONS OR APPLICATIONS</vt:lpstr>
      <vt:lpstr>PROCEDURES FOR STAKEHOLDER CONTACTS REGARDING SPECIFIC PETITIONS OR APPLICATIONS</vt:lpstr>
      <vt:lpstr>Procedures for Stakeholder Contacts Regarding Specific Petitions or Applications</vt:lpstr>
      <vt:lpstr>LEADERSHIP INTERVENTION IN SPECIFIC EB-5 PETITION OR REGIONAL CENTER APPLICATION DECISIONS/ADJUDICATIONS</vt:lpstr>
      <vt:lpstr>LEADERSHIP INTERVENTION IN SPECIFIC EB-5 PETITION OR REGIONAL CENTER APPLICATION DECISIONS/ADJUDICATIONS</vt:lpstr>
      <vt:lpstr>LEADERSHIP INTERVENTION IN SPECIFIC EB-5 PETITION OR REGIONAL CENTER APPLICATION DECISIONS/ADJUDICATIONS</vt:lpstr>
      <vt:lpstr>LEADERSHIP INTERVENTION IN SPECIFIC EB-5 PETITION OR REGIONAL CENTER APPLICATION DECISIONS/ADJUDICATIONS</vt:lpstr>
      <vt:lpstr>LEADERSHIP INTERVENTION IN SPECIFIC EB-5 PETITION OR REGIONAL CENTER APPLICATION DECISIONS/ADJUDICATIONS</vt:lpstr>
      <vt:lpstr>LEADERSHIP INTERVENTION IN SPECIFIC EB-5 PETITION OR REGIONAL CENTER APPLICATION DECISIONS/ADJUDICATIONS</vt:lpstr>
      <vt:lpstr>LEADERSHIP INTERVENTION IN SPECIFIC EB-5 PETITION OR REGIONAL CENTER APPLICATION DECISIONS/ADJUDICATIONS</vt:lpstr>
      <vt:lpstr>LEADERSHIP INTERVENTION IN SPECIFIC EB-5 PETITION OR REGIONAL CENTER APPLICATION DECISIONS/ADJUDICATIONS</vt:lpstr>
      <vt:lpstr>EXPEDITE REQUESTS</vt:lpstr>
      <vt:lpstr>REPORTING A SUSPECTED VIOLATION OF EB-5 PROTOCOLS, ETHICS RULES, OR ANY STATUTE, REGULATION OR POLICY </vt:lpstr>
      <vt:lpstr>QUESTIONS</vt:lpstr>
      <vt:lpstr>ABOUT THIS PRESENTATION</vt:lpstr>
      <vt:lpstr>DISCLAIMER</vt:lpstr>
      <vt:lpstr>Appendix</vt:lpstr>
      <vt:lpstr>Procedures for Stakeholder Contacts Regarding  Specific Petitions or Applications</vt:lpstr>
      <vt:lpstr>Procedures for Stakeholder Contacts Regarding  Specific Petitions or Applications</vt:lpstr>
      <vt:lpstr>Procedures for Stakeholder Contacts Regarding  Specific Petitions or Applications</vt:lpstr>
      <vt:lpstr>Procedures for Stakeholder Contacts Regarding  Specific Petitions or Applications</vt:lpstr>
      <vt:lpstr>Procedures for Stakeholder Contacts Regarding  Specific Petitions or Applications</vt:lpstr>
      <vt:lpstr>Procedures for Stakeholder Contacts Regarding  Specific Petitions or Applications</vt:lpstr>
      <vt:lpstr>Procedures for Stakeholder Contacts Regarding  Specific Petitions or Applications</vt:lpstr>
      <vt:lpstr>Procedures for Stakeholder Contacts Regarding  Specific Petitions or Applications</vt:lpstr>
      <vt:lpstr>Procedures for Stakeholder Contacts Regarding  Specific Petitions or Applications</vt:lpstr>
      <vt:lpstr>Procedures for Stakeholder Contacts Regarding  Specific Petitions or Applications</vt:lpstr>
      <vt:lpstr>Procedures for Stakeholder Contacts Regarding  Specific Petitions or Applications</vt:lpstr>
      <vt:lpstr>Procedures for Stakeholder Contacts Regarding  Specific Petitions or Applications</vt:lpstr>
      <vt:lpstr>Procedures for Stakeholder Contacts Regarding  Specific Petitions or Applications</vt:lpstr>
      <vt:lpstr>Procedures for Stakeholder Contacts Regarding  Specific Petitions or Applications</vt:lpstr>
    </vt:vector>
  </TitlesOfParts>
  <Company>USCIS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Colucci, Nicholas V</dc:creator>
  <cp:lastModifiedBy>Buckson, Londell V</cp:lastModifiedBy>
  <cp:revision>133</cp:revision>
  <dcterms:created xsi:type="dcterms:W3CDTF">2014-03-28T16:59:58Z</dcterms:created>
  <dcterms:modified xsi:type="dcterms:W3CDTF">2016-11-30T18:34:36Z</dcterms:modified>
</cp:coreProperties>
</file>